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10287000" cx="18288000"/>
  <p:notesSz cx="6858000" cy="9144000"/>
  <p:embeddedFontLst>
    <p:embeddedFont>
      <p:font typeface="Lato"/>
      <p:regular r:id="rId26"/>
      <p:bold r:id="rId27"/>
      <p:italic r:id="rId28"/>
      <p:boldItalic r:id="rId29"/>
    </p:embeddedFont>
    <p:embeddedFont>
      <p:font typeface="Crimson Tex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hNTK+GelKLFJJQuJBOy6+OpPuPf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Bhargavee Gnanasambanda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30A3EC-88E8-4C5C-866E-146C5CD20C35}">
  <a:tblStyle styleId="{F330A3EC-88E8-4C5C-866E-146C5CD20C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ato-regular.fntdata"/><Relationship Id="rId25" Type="http://schemas.openxmlformats.org/officeDocument/2006/relationships/slide" Target="slides/slide18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La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CrimsonText-bold.fntdata"/><Relationship Id="rId30" Type="http://schemas.openxmlformats.org/officeDocument/2006/relationships/font" Target="fonts/CrimsonText-regular.fntdata"/><Relationship Id="rId11" Type="http://schemas.openxmlformats.org/officeDocument/2006/relationships/slide" Target="slides/slide4.xml"/><Relationship Id="rId33" Type="http://schemas.openxmlformats.org/officeDocument/2006/relationships/font" Target="fonts/CrimsonText-boldItalic.fntdata"/><Relationship Id="rId10" Type="http://schemas.openxmlformats.org/officeDocument/2006/relationships/slide" Target="slides/slide3.xml"/><Relationship Id="rId32" Type="http://schemas.openxmlformats.org/officeDocument/2006/relationships/font" Target="fonts/CrimsonTex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03T17:23:18.922">
    <p:pos x="6000" y="0"/>
    <p:text>I think we should go back to the original lateral flow slide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hdO5VeA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359a4d8ac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1359a4d8ac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Notes: Lihn will make edits to her parts of the script and BG will make the more “cumulative” edits to the script her her sparts…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Slide 7 needs to be adapted – BG (complete 3/3)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Slide 12 needs to be made (priority) – BG (complete 3/3)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Slide 14, 16, 17 need to be made – BG (complete 3/3)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Slide 15 needs to be made – Nellie – done on April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" name="Google Shape;87;g31359a4d8ac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1" name="Google Shape;23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64c7cd7a9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464c7cd7a9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needs some alignment work</a:t>
            </a:r>
            <a:endParaRPr/>
          </a:p>
        </p:txBody>
      </p:sp>
      <p:sp>
        <p:nvSpPr>
          <p:cNvPr id="275" name="Google Shape;275;g3464c7cd7a9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64c7cd7a9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464c7cd7a9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Teal Health - Actually doing what we are doing with a self-testing wand with the cologuard model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Roche - CIN dual staining AND COBAS (HPV self-testing)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Holologic - Cervical Cancer Screening Company (makes multiple HPV tests)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3" name="Google Shape;313;g3464c7cd7a9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2c6501bb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42c6501bb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342c6501bba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64c7cd7a9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464c7cd7a9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3464c7cd7a9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64c7cd7a9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464c7cd7a9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3464c7cd7a9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64c7cd7a9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464c7cd7a9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88141</a:t>
            </a:r>
            <a:r>
              <a:rPr lang="en-US" sz="1100"/>
              <a:t> – Cytopathology, cervical or vaginal, manual screening (physician interpretation)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88142</a:t>
            </a:r>
            <a:r>
              <a:rPr lang="en-US" sz="1100"/>
              <a:t> – Cytopathology, automated thin-layer preparation with manual rescreening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88143–88155</a:t>
            </a:r>
            <a:r>
              <a:rPr lang="en-US" sz="1100"/>
              <a:t> – Range of codes depending on method (manual vs automated, with/without interpretation)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88164</a:t>
            </a:r>
            <a:r>
              <a:rPr lang="en-US" sz="1100"/>
              <a:t> – Cytopathology, conventional smear, manual screening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/>
              <a:t>88175</a:t>
            </a:r>
            <a:r>
              <a:rPr lang="en-US" sz="1100"/>
              <a:t> – Cytopathology, cervical/vaginal (Pap test), collected in liquid-based medium, automated screening with m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i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9" name="Google Shape;369;g3464c7cd7a9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57cac653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357cac653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BG to add the automation model (will use BioRender automation pictures to make it clear)</a:t>
            </a:r>
            <a:endParaRPr/>
          </a:p>
        </p:txBody>
      </p:sp>
      <p:sp>
        <p:nvSpPr>
          <p:cNvPr id="379" name="Google Shape;379;g3357cac6538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/>
              <a:t>Source: Diagnostic Accuracy of Cervical Pap Smear and Colposcopy in Detecting Premalignant and Malignant Lesions of Cervix</a:t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Needs to be edited to include both business models</a:t>
            </a:r>
            <a:endParaRPr/>
          </a:p>
        </p:txBody>
      </p:sp>
      <p:sp>
        <p:nvSpPr>
          <p:cNvPr id="127" name="Google Shape;12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80cf0a0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480cf0a0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BG to add the automation model (will use BioRender automation pictures to make it clear)</a:t>
            </a:r>
            <a:endParaRPr/>
          </a:p>
        </p:txBody>
      </p:sp>
      <p:sp>
        <p:nvSpPr>
          <p:cNvPr id="167" name="Google Shape;167;g3480cf0a02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2c6501bb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42c6501bb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42c6501bba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2c6501bba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42c6501bba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42c6501bba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49.png"/><Relationship Id="rId13" Type="http://schemas.openxmlformats.org/officeDocument/2006/relationships/image" Target="../media/image66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70.png"/><Relationship Id="rId5" Type="http://schemas.openxmlformats.org/officeDocument/2006/relationships/image" Target="../media/image69.png"/><Relationship Id="rId6" Type="http://schemas.openxmlformats.org/officeDocument/2006/relationships/image" Target="../media/image61.png"/><Relationship Id="rId7" Type="http://schemas.openxmlformats.org/officeDocument/2006/relationships/image" Target="../media/image59.png"/><Relationship Id="rId8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2.png"/><Relationship Id="rId7" Type="http://schemas.openxmlformats.org/officeDocument/2006/relationships/image" Target="../media/image46.png"/><Relationship Id="rId8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0.png"/><Relationship Id="rId13" Type="http://schemas.openxmlformats.org/officeDocument/2006/relationships/image" Target="../media/image6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60.png"/><Relationship Id="rId5" Type="http://schemas.openxmlformats.org/officeDocument/2006/relationships/image" Target="../media/image31.png"/><Relationship Id="rId6" Type="http://schemas.openxmlformats.org/officeDocument/2006/relationships/image" Target="../media/image45.png"/><Relationship Id="rId7" Type="http://schemas.openxmlformats.org/officeDocument/2006/relationships/image" Target="../media/image29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11" Type="http://schemas.openxmlformats.org/officeDocument/2006/relationships/image" Target="../media/image42.png"/><Relationship Id="rId10" Type="http://schemas.openxmlformats.org/officeDocument/2006/relationships/image" Target="../media/image33.png"/><Relationship Id="rId9" Type="http://schemas.openxmlformats.org/officeDocument/2006/relationships/image" Target="../media/image30.png"/><Relationship Id="rId5" Type="http://schemas.openxmlformats.org/officeDocument/2006/relationships/image" Target="../media/image45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359a4d8ac_0_3"/>
          <p:cNvSpPr/>
          <p:nvPr/>
        </p:nvSpPr>
        <p:spPr>
          <a:xfrm rot="6171303">
            <a:off x="6556430" y="874868"/>
            <a:ext cx="18964909" cy="18301138"/>
          </a:xfrm>
          <a:custGeom>
            <a:rect b="b" l="l" r="r" t="t"/>
            <a:pathLst>
              <a:path extrusionOk="0" h="18299937" w="18963665">
                <a:moveTo>
                  <a:pt x="0" y="0"/>
                </a:moveTo>
                <a:lnTo>
                  <a:pt x="18963665" y="0"/>
                </a:lnTo>
                <a:lnTo>
                  <a:pt x="18963665" y="18299937"/>
                </a:lnTo>
                <a:lnTo>
                  <a:pt x="0" y="18299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colorful gradient brush stroke " id="90" name="Google Shape;90;g31359a4d8ac_0_3"/>
          <p:cNvSpPr/>
          <p:nvPr/>
        </p:nvSpPr>
        <p:spPr>
          <a:xfrm rot="2123860">
            <a:off x="-2642481" y="-8333230"/>
            <a:ext cx="16099620" cy="17443232"/>
          </a:xfrm>
          <a:custGeom>
            <a:rect b="b" l="l" r="r" t="t"/>
            <a:pathLst>
              <a:path extrusionOk="0" h="16130195" w="15041407">
                <a:moveTo>
                  <a:pt x="0" y="0"/>
                </a:moveTo>
                <a:lnTo>
                  <a:pt x="15041407" y="0"/>
                </a:lnTo>
                <a:lnTo>
                  <a:pt x="15041407" y="16130196"/>
                </a:lnTo>
                <a:lnTo>
                  <a:pt x="0" y="16130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g31359a4d8ac_0_3"/>
          <p:cNvGrpSpPr/>
          <p:nvPr/>
        </p:nvGrpSpPr>
        <p:grpSpPr>
          <a:xfrm>
            <a:off x="2886075" y="689125"/>
            <a:ext cx="12515850" cy="8762411"/>
            <a:chOff x="5" y="-552665"/>
            <a:chExt cx="16687800" cy="3841983"/>
          </a:xfrm>
        </p:grpSpPr>
        <p:sp>
          <p:nvSpPr>
            <p:cNvPr id="92" name="Google Shape;92;g31359a4d8ac_0_3"/>
            <p:cNvSpPr txBox="1"/>
            <p:nvPr/>
          </p:nvSpPr>
          <p:spPr>
            <a:xfrm>
              <a:off x="5" y="-552665"/>
              <a:ext cx="166878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0"/>
                <a:buFont typeface="Arial"/>
                <a:buNone/>
              </a:pPr>
              <a:r>
                <a:rPr b="1" i="0" lang="en-US" sz="12500" u="none" cap="none" strike="noStrike">
                  <a:solidFill>
                    <a:srgbClr val="000000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CERVICARE</a:t>
              </a:r>
              <a:endParaRPr b="0" i="0" sz="125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93" name="Google Shape;93;g31359a4d8ac_0_3"/>
            <p:cNvSpPr txBox="1"/>
            <p:nvPr/>
          </p:nvSpPr>
          <p:spPr>
            <a:xfrm>
              <a:off x="2512001" y="2746018"/>
              <a:ext cx="11663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accessible gynecologic cancer screenings 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in the comfort of your home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descr="A pink string on a black background&#10;&#10;Description automatically generated" id="94" name="Google Shape;94;g31359a4d8ac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498" y="2504164"/>
            <a:ext cx="5715001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lowing gradient brush stroke" id="233" name="Google Shape;233;p7"/>
          <p:cNvSpPr/>
          <p:nvPr/>
        </p:nvSpPr>
        <p:spPr>
          <a:xfrm rot="-9457507">
            <a:off x="-5076283" y="-5658432"/>
            <a:ext cx="18447884" cy="15081145"/>
          </a:xfrm>
          <a:custGeom>
            <a:rect b="b" l="l" r="r" t="t"/>
            <a:pathLst>
              <a:path extrusionOk="0"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rounded gradient shape" id="234" name="Google Shape;234;p7"/>
          <p:cNvSpPr/>
          <p:nvPr/>
        </p:nvSpPr>
        <p:spPr>
          <a:xfrm>
            <a:off x="4828440" y="4276952"/>
            <a:ext cx="17544286" cy="17544286"/>
          </a:xfrm>
          <a:custGeom>
            <a:rect b="b" l="l" r="r" t="t"/>
            <a:pathLst>
              <a:path extrusionOk="0" h="17544286" w="17544286">
                <a:moveTo>
                  <a:pt x="0" y="0"/>
                </a:moveTo>
                <a:lnTo>
                  <a:pt x="17544286" y="0"/>
                </a:lnTo>
                <a:lnTo>
                  <a:pt x="17544286" y="17544286"/>
                </a:lnTo>
                <a:lnTo>
                  <a:pt x="0" y="1754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7"/>
          <p:cNvGrpSpPr/>
          <p:nvPr/>
        </p:nvGrpSpPr>
        <p:grpSpPr>
          <a:xfrm>
            <a:off x="3466875" y="2276025"/>
            <a:ext cx="4922301" cy="1809918"/>
            <a:chOff x="-2" y="-38109"/>
            <a:chExt cx="6021900" cy="1922582"/>
          </a:xfrm>
        </p:grpSpPr>
        <p:sp>
          <p:nvSpPr>
            <p:cNvPr id="236" name="Google Shape;236;p7"/>
            <p:cNvSpPr txBox="1"/>
            <p:nvPr/>
          </p:nvSpPr>
          <p:spPr>
            <a:xfrm>
              <a:off x="-2" y="471773"/>
              <a:ext cx="6021900" cy="14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PhD Student | BioE</a:t>
              </a:r>
              <a:endPara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M3 |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CIMED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Co-founder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7" name="Google Shape;237;p7"/>
            <p:cNvSpPr txBox="1"/>
            <p:nvPr/>
          </p:nvSpPr>
          <p:spPr>
            <a:xfrm>
              <a:off x="-2" y="-38109"/>
              <a:ext cx="6021900" cy="4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Bhargavee Gnana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8" name="Google Shape;238;p7"/>
          <p:cNvGrpSpPr/>
          <p:nvPr/>
        </p:nvGrpSpPr>
        <p:grpSpPr>
          <a:xfrm>
            <a:off x="3466876" y="4725434"/>
            <a:ext cx="2705294" cy="1867782"/>
            <a:chOff x="-1" y="-38100"/>
            <a:chExt cx="4705501" cy="1936288"/>
          </a:xfrm>
        </p:grpSpPr>
        <p:sp>
          <p:nvSpPr>
            <p:cNvPr id="239" name="Google Shape;239;p7"/>
            <p:cNvSpPr txBox="1"/>
            <p:nvPr/>
          </p:nvSpPr>
          <p:spPr>
            <a:xfrm>
              <a:off x="-1" y="1017388"/>
              <a:ext cx="4705500" cy="8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M3 | CIMED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BS Ecology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0" y="-38100"/>
              <a:ext cx="4705500" cy="9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Modan Goldman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1" name="Google Shape;241;p7"/>
          <p:cNvGrpSpPr/>
          <p:nvPr/>
        </p:nvGrpSpPr>
        <p:grpSpPr>
          <a:xfrm>
            <a:off x="3447600" y="7135432"/>
            <a:ext cx="2987526" cy="1911977"/>
            <a:chOff x="-50326" y="-38100"/>
            <a:chExt cx="4755826" cy="2549302"/>
          </a:xfrm>
        </p:grpSpPr>
        <p:sp>
          <p:nvSpPr>
            <p:cNvPr id="242" name="Google Shape;242;p7"/>
            <p:cNvSpPr txBox="1"/>
            <p:nvPr/>
          </p:nvSpPr>
          <p:spPr>
            <a:xfrm>
              <a:off x="-50326" y="1378402"/>
              <a:ext cx="47055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M2 | CIMED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BA Chemistry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3" name="Google Shape;243;p7"/>
            <p:cNvSpPr txBox="1"/>
            <p:nvPr/>
          </p:nvSpPr>
          <p:spPr>
            <a:xfrm>
              <a:off x="0" y="-38100"/>
              <a:ext cx="47055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Abby Kostolansky</a:t>
              </a:r>
              <a:endParaRPr b="1" i="0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44" name="Google Shape;244;p7"/>
          <p:cNvSpPr txBox="1"/>
          <p:nvPr/>
        </p:nvSpPr>
        <p:spPr>
          <a:xfrm>
            <a:off x="3506245" y="493225"/>
            <a:ext cx="11275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OUR TEAM</a:t>
            </a:r>
            <a:endParaRPr b="1" i="0" sz="86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grpSp>
        <p:nvGrpSpPr>
          <p:cNvPr id="245" name="Google Shape;245;p7"/>
          <p:cNvGrpSpPr/>
          <p:nvPr/>
        </p:nvGrpSpPr>
        <p:grpSpPr>
          <a:xfrm>
            <a:off x="8891207" y="2272348"/>
            <a:ext cx="2540855" cy="1922112"/>
            <a:chOff x="0" y="-38100"/>
            <a:chExt cx="4705500" cy="2562816"/>
          </a:xfrm>
        </p:grpSpPr>
        <p:sp>
          <p:nvSpPr>
            <p:cNvPr id="246" name="Google Shape;246;p7"/>
            <p:cNvSpPr txBox="1"/>
            <p:nvPr/>
          </p:nvSpPr>
          <p:spPr>
            <a:xfrm>
              <a:off x="0" y="751416"/>
              <a:ext cx="4705500" cy="17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M3 | CIMED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BS MechSE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Co-founder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7" name="Google Shape;247;p7"/>
            <p:cNvSpPr txBox="1"/>
            <p:nvPr/>
          </p:nvSpPr>
          <p:spPr>
            <a:xfrm>
              <a:off x="0" y="-38100"/>
              <a:ext cx="470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Nellie Haug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8" name="Google Shape;248;p7"/>
          <p:cNvGrpSpPr/>
          <p:nvPr/>
        </p:nvGrpSpPr>
        <p:grpSpPr>
          <a:xfrm>
            <a:off x="8891199" y="4729925"/>
            <a:ext cx="2474622" cy="1441737"/>
            <a:chOff x="0" y="-38100"/>
            <a:chExt cx="4705500" cy="1922316"/>
          </a:xfrm>
        </p:grpSpPr>
        <p:sp>
          <p:nvSpPr>
            <p:cNvPr id="249" name="Google Shape;249;p7"/>
            <p:cNvSpPr txBox="1"/>
            <p:nvPr/>
          </p:nvSpPr>
          <p:spPr>
            <a:xfrm>
              <a:off x="0" y="751416"/>
              <a:ext cx="47055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M3 | CIMED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BS BME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0" name="Google Shape;250;p7"/>
            <p:cNvSpPr txBox="1"/>
            <p:nvPr/>
          </p:nvSpPr>
          <p:spPr>
            <a:xfrm>
              <a:off x="0" y="-38100"/>
              <a:ext cx="470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Grace Brolly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1" name="Google Shape;251;p7"/>
          <p:cNvGrpSpPr/>
          <p:nvPr/>
        </p:nvGrpSpPr>
        <p:grpSpPr>
          <a:xfrm>
            <a:off x="8924425" y="7123500"/>
            <a:ext cx="2704900" cy="1441739"/>
            <a:chOff x="-2" y="-38103"/>
            <a:chExt cx="5143800" cy="1922319"/>
          </a:xfrm>
        </p:grpSpPr>
        <p:sp>
          <p:nvSpPr>
            <p:cNvPr id="252" name="Google Shape;252;p7"/>
            <p:cNvSpPr txBox="1"/>
            <p:nvPr/>
          </p:nvSpPr>
          <p:spPr>
            <a:xfrm>
              <a:off x="0" y="751416"/>
              <a:ext cx="47055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MPH,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  <a:extLst>
                    <a:ext uri="http://customooxmlschemas.google.com/">
                      <go:slidesCustomData xmlns:go="http://customooxmlschemas.google.com/" textRoundtripDataId="0"/>
                    </a:ext>
                  </a:extLst>
                </a:rPr>
                <a:t>MUP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| UIUC </a:t>
              </a:r>
              <a:endParaRPr b="0" i="0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BS Ag Econ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7"/>
            <p:cNvSpPr txBox="1"/>
            <p:nvPr/>
          </p:nvSpPr>
          <p:spPr>
            <a:xfrm>
              <a:off x="-2" y="-38103"/>
              <a:ext cx="5143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Matthew Raab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4" name="Google Shape;254;p7"/>
          <p:cNvGrpSpPr/>
          <p:nvPr/>
        </p:nvGrpSpPr>
        <p:grpSpPr>
          <a:xfrm>
            <a:off x="14571148" y="2272348"/>
            <a:ext cx="2789811" cy="1441737"/>
            <a:chOff x="0" y="-38100"/>
            <a:chExt cx="4705500" cy="1922316"/>
          </a:xfrm>
        </p:grpSpPr>
        <p:sp>
          <p:nvSpPr>
            <p:cNvPr id="255" name="Google Shape;255;p7"/>
            <p:cNvSpPr txBox="1"/>
            <p:nvPr/>
          </p:nvSpPr>
          <p:spPr>
            <a:xfrm>
              <a:off x="0" y="751416"/>
              <a:ext cx="47055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M2 | CIMED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BS BME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6" name="Google Shape;256;p7"/>
            <p:cNvSpPr txBox="1"/>
            <p:nvPr/>
          </p:nvSpPr>
          <p:spPr>
            <a:xfrm>
              <a:off x="0" y="-38100"/>
              <a:ext cx="470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Nama Naseem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7" name="Google Shape;257;p7"/>
          <p:cNvGrpSpPr/>
          <p:nvPr/>
        </p:nvGrpSpPr>
        <p:grpSpPr>
          <a:xfrm>
            <a:off x="14550960" y="4722695"/>
            <a:ext cx="3529125" cy="1922112"/>
            <a:chOff x="0" y="-38100"/>
            <a:chExt cx="4705500" cy="2562816"/>
          </a:xfrm>
        </p:grpSpPr>
        <p:sp>
          <p:nvSpPr>
            <p:cNvPr id="258" name="Google Shape;258;p7"/>
            <p:cNvSpPr txBox="1"/>
            <p:nvPr/>
          </p:nvSpPr>
          <p:spPr>
            <a:xfrm>
              <a:off x="0" y="751416"/>
              <a:ext cx="4705500" cy="17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PhD Student | BioE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BS Medical Science and Technology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9" name="Google Shape;259;p7"/>
            <p:cNvSpPr txBox="1"/>
            <p:nvPr/>
          </p:nvSpPr>
          <p:spPr>
            <a:xfrm>
              <a:off x="0" y="-38100"/>
              <a:ext cx="470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Linh Pham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0" name="Google Shape;260;p7"/>
          <p:cNvGrpSpPr/>
          <p:nvPr/>
        </p:nvGrpSpPr>
        <p:grpSpPr>
          <a:xfrm>
            <a:off x="14571148" y="7129616"/>
            <a:ext cx="3508937" cy="2402262"/>
            <a:chOff x="0" y="-38100"/>
            <a:chExt cx="4705500" cy="3203016"/>
          </a:xfrm>
        </p:grpSpPr>
        <p:sp>
          <p:nvSpPr>
            <p:cNvPr id="261" name="Google Shape;261;p7"/>
            <p:cNvSpPr txBox="1"/>
            <p:nvPr/>
          </p:nvSpPr>
          <p:spPr>
            <a:xfrm>
              <a:off x="0" y="751416"/>
              <a:ext cx="4705500" cy="24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Professor of BioE </a:t>
              </a:r>
              <a:endParaRPr b="0" i="0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PhD BioE</a:t>
              </a:r>
              <a:endParaRPr b="0" i="0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MS Biosystems Eng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MS Information &amp; CS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2" name="Google Shape;262;p7"/>
            <p:cNvSpPr txBox="1"/>
            <p:nvPr/>
          </p:nvSpPr>
          <p:spPr>
            <a:xfrm>
              <a:off x="0" y="-38100"/>
              <a:ext cx="470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Joseph Irudayaraj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descr="A person in a white coat&#10;&#10;Description automatically generated" id="263" name="Google Shape;263;p7"/>
          <p:cNvPicPr preferRelativeResize="0"/>
          <p:nvPr/>
        </p:nvPicPr>
        <p:blipFill rotWithShape="1">
          <a:blip r:embed="rId5">
            <a:alphaModFix/>
          </a:blip>
          <a:srcRect b="22298" l="-505" r="503" t="6326"/>
          <a:stretch/>
        </p:blipFill>
        <p:spPr>
          <a:xfrm>
            <a:off x="1028700" y="2272348"/>
            <a:ext cx="2211891" cy="2211891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smiling at camera&#10;&#10;Description automatically generated" id="264" name="Google Shape;264;p7"/>
          <p:cNvPicPr preferRelativeResize="0"/>
          <p:nvPr/>
        </p:nvPicPr>
        <p:blipFill rotWithShape="1">
          <a:blip r:embed="rId6">
            <a:alphaModFix/>
          </a:blip>
          <a:srcRect b="25301" l="0" r="0" t="3345"/>
          <a:stretch/>
        </p:blipFill>
        <p:spPr>
          <a:xfrm>
            <a:off x="6492012" y="2272348"/>
            <a:ext cx="2211900" cy="221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white lab coat&#10;&#10;Description automatically generated" id="265" name="Google Shape;265;p7"/>
          <p:cNvPicPr preferRelativeResize="0"/>
          <p:nvPr/>
        </p:nvPicPr>
        <p:blipFill rotWithShape="1">
          <a:blip r:embed="rId7">
            <a:alphaModFix/>
          </a:blip>
          <a:srcRect b="28884" l="7106" r="6273" t="1783"/>
          <a:stretch/>
        </p:blipFill>
        <p:spPr>
          <a:xfrm>
            <a:off x="12151764" y="2272348"/>
            <a:ext cx="2211901" cy="2211901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doctor smiling for the camera&#10;&#10;Description automatically generated" id="266" name="Google Shape;266;p7"/>
          <p:cNvPicPr preferRelativeResize="0"/>
          <p:nvPr/>
        </p:nvPicPr>
        <p:blipFill rotWithShape="1">
          <a:blip r:embed="rId8">
            <a:alphaModFix/>
          </a:blip>
          <a:srcRect b="27590" l="2786" r="7499" t="670"/>
          <a:stretch/>
        </p:blipFill>
        <p:spPr>
          <a:xfrm>
            <a:off x="1028216" y="4723954"/>
            <a:ext cx="2211900" cy="221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smiling at camera&#10;&#10;Description automatically generated" id="267" name="Google Shape;267;p7"/>
          <p:cNvPicPr preferRelativeResize="0"/>
          <p:nvPr/>
        </p:nvPicPr>
        <p:blipFill rotWithShape="1">
          <a:blip r:embed="rId9">
            <a:alphaModFix/>
          </a:blip>
          <a:srcRect b="27772" l="0" r="0" t="874"/>
          <a:stretch/>
        </p:blipFill>
        <p:spPr>
          <a:xfrm>
            <a:off x="6492012" y="4729592"/>
            <a:ext cx="2211900" cy="221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white lab coat&#10;&#10;Description automatically generated" id="268" name="Google Shape;268;p7"/>
          <p:cNvPicPr preferRelativeResize="0"/>
          <p:nvPr/>
        </p:nvPicPr>
        <p:blipFill rotWithShape="1">
          <a:blip r:embed="rId10">
            <a:alphaModFix/>
          </a:blip>
          <a:srcRect b="26529" l="2710" r="6333" t="-158"/>
          <a:stretch/>
        </p:blipFill>
        <p:spPr>
          <a:xfrm>
            <a:off x="1028216" y="7123502"/>
            <a:ext cx="2211900" cy="221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with mustache wearing a suit and tie&#10;&#10;Description automatically generated" id="269" name="Google Shape;269;p7"/>
          <p:cNvPicPr preferRelativeResize="0"/>
          <p:nvPr/>
        </p:nvPicPr>
        <p:blipFill rotWithShape="1">
          <a:blip r:embed="rId11">
            <a:alphaModFix/>
          </a:blip>
          <a:srcRect b="32552" l="169" r="-168" t="782"/>
          <a:stretch/>
        </p:blipFill>
        <p:spPr>
          <a:xfrm>
            <a:off x="6491471" y="7123502"/>
            <a:ext cx="2211900" cy="221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suit with his arms crossed&#10;&#10;Description automatically generated" id="270" name="Google Shape;270;p7"/>
          <p:cNvPicPr preferRelativeResize="0"/>
          <p:nvPr/>
        </p:nvPicPr>
        <p:blipFill rotWithShape="1">
          <a:blip r:embed="rId12">
            <a:alphaModFix/>
          </a:blip>
          <a:srcRect b="44363" l="18502" r="10330" t="2262"/>
          <a:stretch/>
        </p:blipFill>
        <p:spPr>
          <a:xfrm>
            <a:off x="12151764" y="7123502"/>
            <a:ext cx="2211900" cy="221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1" name="Google Shape;271;p7" title="Linh.jpg"/>
          <p:cNvPicPr preferRelativeResize="0"/>
          <p:nvPr/>
        </p:nvPicPr>
        <p:blipFill rotWithShape="1">
          <a:blip r:embed="rId13">
            <a:alphaModFix/>
          </a:blip>
          <a:srcRect b="19739" l="9655" r="8863" t="16953"/>
          <a:stretch/>
        </p:blipFill>
        <p:spPr>
          <a:xfrm>
            <a:off x="12151775" y="4697925"/>
            <a:ext cx="2211900" cy="221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lowing gradient brush stroke" id="277" name="Google Shape;277;g3464c7cd7a9_0_76"/>
          <p:cNvSpPr/>
          <p:nvPr/>
        </p:nvSpPr>
        <p:spPr>
          <a:xfrm rot="8785753">
            <a:off x="-11415822" y="-1928797"/>
            <a:ext cx="18432312" cy="15068415"/>
          </a:xfrm>
          <a:custGeom>
            <a:rect b="b" l="l" r="r" t="t"/>
            <a:pathLst>
              <a:path extrusionOk="0"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464c7cd7a9_0_76"/>
          <p:cNvSpPr txBox="1"/>
          <p:nvPr/>
        </p:nvSpPr>
        <p:spPr>
          <a:xfrm>
            <a:off x="4855600" y="2405975"/>
            <a:ext cx="89073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FUNDING</a:t>
            </a:r>
            <a:endParaRPr b="1" i="0" sz="8600" u="none" cap="none" strike="noStrik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NEEDS</a:t>
            </a:r>
            <a:endParaRPr b="1" i="0" sz="8600" u="none" cap="none" strike="noStrik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grpSp>
        <p:nvGrpSpPr>
          <p:cNvPr id="279" name="Google Shape;279;g3464c7cd7a9_0_76"/>
          <p:cNvGrpSpPr/>
          <p:nvPr/>
        </p:nvGrpSpPr>
        <p:grpSpPr>
          <a:xfrm>
            <a:off x="784350" y="988968"/>
            <a:ext cx="5169000" cy="4067581"/>
            <a:chOff x="22350" y="2284369"/>
            <a:chExt cx="5169000" cy="4067581"/>
          </a:xfrm>
        </p:grpSpPr>
        <p:grpSp>
          <p:nvGrpSpPr>
            <p:cNvPr id="280" name="Google Shape;280;g3464c7cd7a9_0_76"/>
            <p:cNvGrpSpPr/>
            <p:nvPr/>
          </p:nvGrpSpPr>
          <p:grpSpPr>
            <a:xfrm>
              <a:off x="945341" y="2284369"/>
              <a:ext cx="3323018" cy="3323018"/>
              <a:chOff x="-91934" y="1997119"/>
              <a:chExt cx="3323018" cy="3323018"/>
            </a:xfrm>
          </p:grpSpPr>
          <p:sp>
            <p:nvSpPr>
              <p:cNvPr descr="a rounded gradient shape" id="281" name="Google Shape;281;g3464c7cd7a9_0_76"/>
              <p:cNvSpPr/>
              <p:nvPr/>
            </p:nvSpPr>
            <p:spPr>
              <a:xfrm>
                <a:off x="-91934" y="1997119"/>
                <a:ext cx="3323018" cy="3323018"/>
              </a:xfrm>
              <a:custGeom>
                <a:rect b="b" l="l" r="r" t="t"/>
                <a:pathLst>
                  <a:path extrusionOk="0" h="1064217" w="1064217">
                    <a:moveTo>
                      <a:pt x="0" y="0"/>
                    </a:moveTo>
                    <a:lnTo>
                      <a:pt x="1064217" y="0"/>
                    </a:lnTo>
                    <a:lnTo>
                      <a:pt x="1064217" y="1064218"/>
                    </a:lnTo>
                    <a:lnTo>
                      <a:pt x="0" y="1064218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2" name="Google Shape;282;g3464c7cd7a9_0_7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74637" y="2319588"/>
                <a:ext cx="2571363" cy="25713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3" name="Google Shape;283;g3464c7cd7a9_0_76"/>
            <p:cNvSpPr txBox="1"/>
            <p:nvPr/>
          </p:nvSpPr>
          <p:spPr>
            <a:xfrm>
              <a:off x="22350" y="5275250"/>
              <a:ext cx="5169000" cy="10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b="1" i="0" lang="en-US" sz="38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Product Development $120K</a:t>
              </a:r>
              <a:endParaRPr b="1" i="0" sz="3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descr="a pink and yellow glowing gradient brush stroke" id="284" name="Google Shape;284;g3464c7cd7a9_0_76"/>
          <p:cNvSpPr/>
          <p:nvPr/>
        </p:nvSpPr>
        <p:spPr>
          <a:xfrm rot="-4703198">
            <a:off x="8302683" y="-1046000"/>
            <a:ext cx="26881033" cy="22603640"/>
          </a:xfrm>
          <a:custGeom>
            <a:rect b="b" l="l" r="r" t="t"/>
            <a:pathLst>
              <a:path extrusionOk="0"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pink and yellow glowing gradient brush stroke" id="285" name="Google Shape;285;g3464c7cd7a9_0_76"/>
          <p:cNvSpPr/>
          <p:nvPr/>
        </p:nvSpPr>
        <p:spPr>
          <a:xfrm rot="-187637">
            <a:off x="-7140142" y="7385909"/>
            <a:ext cx="19959250" cy="23231789"/>
          </a:xfrm>
          <a:custGeom>
            <a:rect b="b" l="l" r="r" t="t"/>
            <a:pathLst>
              <a:path extrusionOk="0"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g3464c7cd7a9_0_76"/>
          <p:cNvGrpSpPr/>
          <p:nvPr/>
        </p:nvGrpSpPr>
        <p:grpSpPr>
          <a:xfrm>
            <a:off x="3594500" y="5408569"/>
            <a:ext cx="5169000" cy="3991381"/>
            <a:chOff x="698900" y="6018169"/>
            <a:chExt cx="5169000" cy="3991381"/>
          </a:xfrm>
        </p:grpSpPr>
        <p:grpSp>
          <p:nvGrpSpPr>
            <p:cNvPr id="287" name="Google Shape;287;g3464c7cd7a9_0_76"/>
            <p:cNvGrpSpPr/>
            <p:nvPr/>
          </p:nvGrpSpPr>
          <p:grpSpPr>
            <a:xfrm>
              <a:off x="1621891" y="6018169"/>
              <a:ext cx="3323018" cy="3323018"/>
              <a:chOff x="5981591" y="3046369"/>
              <a:chExt cx="3323018" cy="3323018"/>
            </a:xfrm>
          </p:grpSpPr>
          <p:sp>
            <p:nvSpPr>
              <p:cNvPr descr="a rounded gradient shape" id="288" name="Google Shape;288;g3464c7cd7a9_0_76"/>
              <p:cNvSpPr/>
              <p:nvPr/>
            </p:nvSpPr>
            <p:spPr>
              <a:xfrm>
                <a:off x="5981591" y="3046369"/>
                <a:ext cx="3323018" cy="3323018"/>
              </a:xfrm>
              <a:custGeom>
                <a:rect b="b" l="l" r="r" t="t"/>
                <a:pathLst>
                  <a:path extrusionOk="0" h="1064217" w="1064217">
                    <a:moveTo>
                      <a:pt x="0" y="0"/>
                    </a:moveTo>
                    <a:lnTo>
                      <a:pt x="1064217" y="0"/>
                    </a:lnTo>
                    <a:lnTo>
                      <a:pt x="1064217" y="1064218"/>
                    </a:lnTo>
                    <a:lnTo>
                      <a:pt x="0" y="1064218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9" name="Google Shape;289;g3464c7cd7a9_0_7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355475" y="3420250"/>
                <a:ext cx="2575250" cy="2575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0" name="Google Shape;290;g3464c7cd7a9_0_76"/>
            <p:cNvSpPr txBox="1"/>
            <p:nvPr/>
          </p:nvSpPr>
          <p:spPr>
            <a:xfrm>
              <a:off x="698900" y="8932850"/>
              <a:ext cx="5169000" cy="10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b="1" i="0" lang="en-US" sz="38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Trademark and IP</a:t>
              </a:r>
              <a:endParaRPr b="1" i="0" sz="3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b="1" i="0" lang="en-US" sz="38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$50k</a:t>
              </a:r>
              <a:endParaRPr b="1" i="0" sz="3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1" name="Google Shape;291;g3464c7cd7a9_0_76"/>
          <p:cNvGrpSpPr/>
          <p:nvPr/>
        </p:nvGrpSpPr>
        <p:grpSpPr>
          <a:xfrm>
            <a:off x="13153466" y="793069"/>
            <a:ext cx="3323018" cy="3323018"/>
            <a:chOff x="10439891" y="3155269"/>
            <a:chExt cx="3323018" cy="3323018"/>
          </a:xfrm>
        </p:grpSpPr>
        <p:sp>
          <p:nvSpPr>
            <p:cNvPr descr="a rounded gradient shape" id="292" name="Google Shape;292;g3464c7cd7a9_0_76"/>
            <p:cNvSpPr/>
            <p:nvPr/>
          </p:nvSpPr>
          <p:spPr>
            <a:xfrm>
              <a:off x="10439891" y="3155269"/>
              <a:ext cx="3323018" cy="3323018"/>
            </a:xfrm>
            <a:custGeom>
              <a:rect b="b" l="l" r="r" t="t"/>
              <a:pathLst>
                <a:path extrusionOk="0" h="1064217" w="1064217">
                  <a:moveTo>
                    <a:pt x="0" y="0"/>
                  </a:moveTo>
                  <a:lnTo>
                    <a:pt x="1064217" y="0"/>
                  </a:lnTo>
                  <a:lnTo>
                    <a:pt x="1064217" y="1064218"/>
                  </a:lnTo>
                  <a:lnTo>
                    <a:pt x="0" y="10642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3" name="Google Shape;293;g3464c7cd7a9_0_7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748925" y="3464300"/>
              <a:ext cx="2704950" cy="270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g3464c7cd7a9_0_76"/>
          <p:cNvSpPr txBox="1"/>
          <p:nvPr/>
        </p:nvSpPr>
        <p:spPr>
          <a:xfrm>
            <a:off x="12230475" y="3766950"/>
            <a:ext cx="51690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Clinical Testing</a:t>
            </a:r>
            <a:endParaRPr b="1" i="0" sz="3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$50k</a:t>
            </a:r>
            <a:endParaRPr b="1" i="0" sz="3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5" name="Google Shape;295;g3464c7cd7a9_0_76"/>
          <p:cNvGrpSpPr/>
          <p:nvPr/>
        </p:nvGrpSpPr>
        <p:grpSpPr>
          <a:xfrm>
            <a:off x="10181666" y="5484769"/>
            <a:ext cx="3323018" cy="3323018"/>
            <a:chOff x="14296466" y="3046369"/>
            <a:chExt cx="3323018" cy="3323018"/>
          </a:xfrm>
        </p:grpSpPr>
        <p:sp>
          <p:nvSpPr>
            <p:cNvPr descr="a rounded gradient shape" id="296" name="Google Shape;296;g3464c7cd7a9_0_76"/>
            <p:cNvSpPr/>
            <p:nvPr/>
          </p:nvSpPr>
          <p:spPr>
            <a:xfrm>
              <a:off x="14296466" y="3046369"/>
              <a:ext cx="3323018" cy="3323018"/>
            </a:xfrm>
            <a:custGeom>
              <a:rect b="b" l="l" r="r" t="t"/>
              <a:pathLst>
                <a:path extrusionOk="0" h="1064217" w="1064217">
                  <a:moveTo>
                    <a:pt x="0" y="0"/>
                  </a:moveTo>
                  <a:lnTo>
                    <a:pt x="1064217" y="0"/>
                  </a:lnTo>
                  <a:lnTo>
                    <a:pt x="1064217" y="1064218"/>
                  </a:lnTo>
                  <a:lnTo>
                    <a:pt x="0" y="10642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7" name="Google Shape;297;g3464c7cd7a9_0_7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657028" y="3301146"/>
              <a:ext cx="2813525" cy="281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g3464c7cd7a9_0_76"/>
          <p:cNvSpPr txBox="1"/>
          <p:nvPr/>
        </p:nvSpPr>
        <p:spPr>
          <a:xfrm>
            <a:off x="9364500" y="8323250"/>
            <a:ext cx="51690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Business Development</a:t>
            </a:r>
            <a:endParaRPr b="1" i="0" sz="3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$30k</a:t>
            </a:r>
            <a:endParaRPr b="1" i="0" sz="3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"/>
          <p:cNvSpPr/>
          <p:nvPr/>
        </p:nvSpPr>
        <p:spPr>
          <a:xfrm rot="6171778">
            <a:off x="6556781" y="873472"/>
            <a:ext cx="18963665" cy="18299937"/>
          </a:xfrm>
          <a:custGeom>
            <a:rect b="b" l="l" r="r" t="t"/>
            <a:pathLst>
              <a:path extrusionOk="0" h="18299937" w="18963665">
                <a:moveTo>
                  <a:pt x="0" y="0"/>
                </a:moveTo>
                <a:lnTo>
                  <a:pt x="18963665" y="0"/>
                </a:lnTo>
                <a:lnTo>
                  <a:pt x="18963665" y="18299937"/>
                </a:lnTo>
                <a:lnTo>
                  <a:pt x="0" y="18299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colorful gradient brush stroke " id="305" name="Google Shape;305;p1"/>
          <p:cNvSpPr/>
          <p:nvPr/>
        </p:nvSpPr>
        <p:spPr>
          <a:xfrm rot="2120436">
            <a:off x="-2639498" y="-8341533"/>
            <a:ext cx="16100892" cy="17434006"/>
          </a:xfrm>
          <a:custGeom>
            <a:rect b="b" l="l" r="r" t="t"/>
            <a:pathLst>
              <a:path extrusionOk="0" h="16130195" w="15041407">
                <a:moveTo>
                  <a:pt x="0" y="0"/>
                </a:moveTo>
                <a:lnTo>
                  <a:pt x="15041407" y="0"/>
                </a:lnTo>
                <a:lnTo>
                  <a:pt x="15041407" y="16130196"/>
                </a:lnTo>
                <a:lnTo>
                  <a:pt x="0" y="16130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1"/>
          <p:cNvGrpSpPr/>
          <p:nvPr/>
        </p:nvGrpSpPr>
        <p:grpSpPr>
          <a:xfrm>
            <a:off x="2886075" y="689105"/>
            <a:ext cx="12515850" cy="8762552"/>
            <a:chOff x="5" y="-552665"/>
            <a:chExt cx="16687800" cy="3841983"/>
          </a:xfrm>
        </p:grpSpPr>
        <p:sp>
          <p:nvSpPr>
            <p:cNvPr id="307" name="Google Shape;307;p1"/>
            <p:cNvSpPr txBox="1"/>
            <p:nvPr/>
          </p:nvSpPr>
          <p:spPr>
            <a:xfrm>
              <a:off x="5" y="-552665"/>
              <a:ext cx="166878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0"/>
                <a:buFont typeface="Arial"/>
                <a:buNone/>
              </a:pPr>
              <a:r>
                <a:rPr b="1" i="0" lang="en-US" sz="12500" u="none" cap="none" strike="noStrike">
                  <a:solidFill>
                    <a:srgbClr val="000000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CERVICARE</a:t>
              </a:r>
              <a:endParaRPr b="0" i="0" sz="125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308" name="Google Shape;308;p1"/>
            <p:cNvSpPr txBox="1"/>
            <p:nvPr/>
          </p:nvSpPr>
          <p:spPr>
            <a:xfrm>
              <a:off x="2512001" y="2746018"/>
              <a:ext cx="116637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accessible gynecologic cancer screenings 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en-US" sz="3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in the comfort of your home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descr="A pink string on a black background&#10;&#10;Description automatically generated" id="309" name="Google Shape;30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498" y="2504164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lowing gradient brush stroke" id="315" name="Google Shape;315;g3464c7cd7a9_0_114"/>
          <p:cNvSpPr/>
          <p:nvPr/>
        </p:nvSpPr>
        <p:spPr>
          <a:xfrm rot="9680315">
            <a:off x="-3635102" y="-3428335"/>
            <a:ext cx="18449325" cy="15082323"/>
          </a:xfrm>
          <a:custGeom>
            <a:rect b="b" l="l" r="r" t="t"/>
            <a:pathLst>
              <a:path extrusionOk="0"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464c7cd7a9_0_114"/>
          <p:cNvSpPr txBox="1"/>
          <p:nvPr/>
        </p:nvSpPr>
        <p:spPr>
          <a:xfrm>
            <a:off x="1104850" y="201300"/>
            <a:ext cx="164232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CURRENT COMPETITORS</a:t>
            </a:r>
            <a:endParaRPr b="1" i="0" sz="8600" u="none" cap="none" strike="noStrik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descr="A pink string on a black background&#10;&#10;Description automatically generated" id="317" name="Google Shape;317;g3464c7cd7a9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2925" y="2207260"/>
            <a:ext cx="1628625" cy="1628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8" name="Google Shape;318;g3464c7cd7a9_0_114"/>
          <p:cNvGraphicFramePr/>
          <p:nvPr/>
        </p:nvGraphicFramePr>
        <p:xfrm>
          <a:off x="1104850" y="406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{F330A3EC-88E8-4C5C-866E-146C5CD20C35}</a:tableStyleId>
              </a:tblPr>
              <a:tblGrid>
                <a:gridCol w="3373325"/>
                <a:gridCol w="3257675"/>
                <a:gridCol w="3276925"/>
                <a:gridCol w="3257675"/>
                <a:gridCol w="3257675"/>
              </a:tblGrid>
              <a:tr h="102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Cost-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effective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D86E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solidFill>
                          <a:srgbClr val="D86E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✓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t/>
                      </a:r>
                      <a:endParaRPr sz="3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4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Comfortable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D86E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solidFill>
                          <a:srgbClr val="D86E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 ✓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 ✓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✓</a:t>
                      </a:r>
                      <a:endParaRPr sz="3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</a:tr>
              <a:tr h="94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Home-Use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D86E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solidFill>
                          <a:srgbClr val="D86E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 ✓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t/>
                      </a:r>
                      <a:endParaRPr sz="3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Clinic Use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D86E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solidFill>
                          <a:srgbClr val="D86E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t/>
                      </a:r>
                      <a:endParaRPr sz="3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</a:tr>
              <a:tr h="84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HPV Testing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D86E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solidFill>
                          <a:srgbClr val="D86E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</a:tr>
              <a:tr h="102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Cervical Cancer Biomarker Testing</a:t>
                      </a:r>
                      <a:endParaRPr sz="32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7820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sz="3200" u="none" cap="none" strike="noStrike">
                        <a:solidFill>
                          <a:srgbClr val="7820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t/>
                      </a:r>
                      <a:endParaRPr sz="3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t/>
                      </a:r>
                      <a:endParaRPr sz="3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400"/>
                        <a:buFont typeface="Arial"/>
                        <a:buNone/>
                      </a:pPr>
                      <a:r>
                        <a:t/>
                      </a:r>
                      <a:endParaRPr sz="3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44825" marB="44825" marR="44825" marL="448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9" name="Google Shape;319;g3464c7cd7a9_0_114" title="images-Picsart-BackgroundRemover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60450" y="2105552"/>
            <a:ext cx="3628625" cy="233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464c7cd7a9_0_114" title="n3vemxpk7ys1afz0cgsf-Picsart-BackgroundRemover-Picsart-BackgroundRemover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1171" y="1868309"/>
            <a:ext cx="2650650" cy="26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464c7cd7a9_0_114" title="Hoffmann-La_Roche_logo.svg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61925" y="2577762"/>
            <a:ext cx="2353152" cy="123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ink and yellow glowing gradient brush stroke" id="327" name="Google Shape;327;g342c6501bba_0_25"/>
          <p:cNvSpPr/>
          <p:nvPr/>
        </p:nvSpPr>
        <p:spPr>
          <a:xfrm rot="2499286">
            <a:off x="6291601" y="-4877856"/>
            <a:ext cx="14794129" cy="13974847"/>
          </a:xfrm>
          <a:custGeom>
            <a:rect b="b" l="l" r="r" t="t"/>
            <a:pathLst>
              <a:path extrusionOk="0"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glowing gradient brush stroke " id="328" name="Google Shape;328;g342c6501bba_0_25"/>
          <p:cNvSpPr/>
          <p:nvPr/>
        </p:nvSpPr>
        <p:spPr>
          <a:xfrm>
            <a:off x="-5545175" y="3124800"/>
            <a:ext cx="18305381" cy="10284784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5" y="0"/>
                </a:lnTo>
                <a:lnTo>
                  <a:pt x="15350425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342c6501bba_0_25"/>
          <p:cNvSpPr txBox="1"/>
          <p:nvPr/>
        </p:nvSpPr>
        <p:spPr>
          <a:xfrm>
            <a:off x="0" y="0"/>
            <a:ext cx="182880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EXTENDED APPLICATIONS</a:t>
            </a:r>
            <a:endParaRPr b="1" i="0" sz="8600" u="none" cap="none" strike="noStrik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id="330" name="Google Shape;330;g342c6501bba_0_25"/>
          <p:cNvPicPr preferRelativeResize="0"/>
          <p:nvPr/>
        </p:nvPicPr>
        <p:blipFill rotWithShape="1">
          <a:blip r:embed="rId5">
            <a:alphaModFix/>
          </a:blip>
          <a:srcRect b="15554" l="0" r="0" t="0"/>
          <a:stretch/>
        </p:blipFill>
        <p:spPr>
          <a:xfrm>
            <a:off x="3249188" y="1597300"/>
            <a:ext cx="8635000" cy="868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42c6501bba_0_25"/>
          <p:cNvSpPr txBox="1"/>
          <p:nvPr/>
        </p:nvSpPr>
        <p:spPr>
          <a:xfrm>
            <a:off x="4464612" y="2523000"/>
            <a:ext cx="3816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g342c6501bba_0_25"/>
          <p:cNvSpPr txBox="1"/>
          <p:nvPr/>
        </p:nvSpPr>
        <p:spPr>
          <a:xfrm>
            <a:off x="951562" y="4707200"/>
            <a:ext cx="3816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Chlamydia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g342c6501bba_0_25"/>
          <p:cNvSpPr txBox="1"/>
          <p:nvPr/>
        </p:nvSpPr>
        <p:spPr>
          <a:xfrm>
            <a:off x="2094562" y="7770975"/>
            <a:ext cx="3816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Gonorrhea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g342c6501bba_0_25"/>
          <p:cNvSpPr txBox="1"/>
          <p:nvPr/>
        </p:nvSpPr>
        <p:spPr>
          <a:xfrm>
            <a:off x="10751237" y="3276600"/>
            <a:ext cx="38166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Cervical Cancer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g342c6501bba_0_25"/>
          <p:cNvSpPr txBox="1"/>
          <p:nvPr/>
        </p:nvSpPr>
        <p:spPr>
          <a:xfrm>
            <a:off x="11213449" y="5312900"/>
            <a:ext cx="51810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Endometrial &amp; Vaginal Cancers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g342c6501bba_0_25"/>
          <p:cNvSpPr txBox="1"/>
          <p:nvPr/>
        </p:nvSpPr>
        <p:spPr>
          <a:xfrm>
            <a:off x="9972350" y="7514175"/>
            <a:ext cx="3497100" cy="21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Vaginal Health Monitoring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ink and yellow glowing gradient brush stroke" id="342" name="Google Shape;342;g3464c7cd7a9_0_99"/>
          <p:cNvSpPr/>
          <p:nvPr/>
        </p:nvSpPr>
        <p:spPr>
          <a:xfrm rot="2499286">
            <a:off x="6291601" y="-4877856"/>
            <a:ext cx="14794129" cy="13974847"/>
          </a:xfrm>
          <a:custGeom>
            <a:rect b="b" l="l" r="r" t="t"/>
            <a:pathLst>
              <a:path extrusionOk="0"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glowing gradient brush stroke " id="343" name="Google Shape;343;g3464c7cd7a9_0_99"/>
          <p:cNvSpPr/>
          <p:nvPr/>
        </p:nvSpPr>
        <p:spPr>
          <a:xfrm>
            <a:off x="-5545175" y="3124800"/>
            <a:ext cx="18305381" cy="10284784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5" y="0"/>
                </a:lnTo>
                <a:lnTo>
                  <a:pt x="15350425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464c7cd7a9_0_99"/>
          <p:cNvSpPr txBox="1"/>
          <p:nvPr/>
        </p:nvSpPr>
        <p:spPr>
          <a:xfrm>
            <a:off x="857550" y="501825"/>
            <a:ext cx="156954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FDA CLEARANCE</a:t>
            </a:r>
            <a:endParaRPr b="1" i="0" sz="8600" u="none" cap="none" strike="noStrik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45" name="Google Shape;345;g3464c7cd7a9_0_99"/>
          <p:cNvSpPr txBox="1"/>
          <p:nvPr/>
        </p:nvSpPr>
        <p:spPr>
          <a:xfrm>
            <a:off x="583200" y="2275425"/>
            <a:ext cx="17121600" cy="7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8600" marR="254958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 II Medical Device</a:t>
            </a:r>
            <a:endParaRPr b="1" i="0" sz="3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 884 – OBSTETRICAL &amp; GYNECOLOGICAL DEVICES</a:t>
            </a:r>
            <a:endParaRPr b="0" i="0" sz="3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Subpart B – Diagnostic Devices</a:t>
            </a:r>
            <a:endParaRPr b="1" i="0" sz="3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 Novo Classification Request (most likely)</a:t>
            </a:r>
            <a:endParaRPr b="1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no valid predicate exists, we would pursue a De Novo request, classifying Cervicare as a new Class II device with special controls</a:t>
            </a:r>
            <a:endParaRPr b="1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510(k) Premarket Notification (unlikely)</a:t>
            </a:r>
            <a:endParaRPr b="1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applies if the device is similar in intended use, design, and performance characteristics to an </a:t>
            </a:r>
            <a:r>
              <a:rPr b="1" i="1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existing</a:t>
            </a: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cleared device</a:t>
            </a:r>
            <a:endParaRPr b="0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1800" lvl="0" marL="9144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21 CFR 884.4530 – Obstetric-gynecologic specialized manual instrument (</a:t>
            </a:r>
            <a:r>
              <a:rPr b="0" i="1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potential predicate for the brush collection component</a:t>
            </a: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1800" lvl="0" marL="9144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21 CFR 884.5900 – Vaginal insert (</a:t>
            </a:r>
            <a:r>
              <a:rPr b="0" i="1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potential predicate for the tampon-like applicator design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64c7cd7a9_0_89"/>
          <p:cNvSpPr/>
          <p:nvPr/>
        </p:nvSpPr>
        <p:spPr>
          <a:xfrm rot="6740003">
            <a:off x="5343191" y="-180735"/>
            <a:ext cx="18963902" cy="18300166"/>
          </a:xfrm>
          <a:custGeom>
            <a:rect b="b" l="l" r="r" t="t"/>
            <a:pathLst>
              <a:path extrusionOk="0" h="18299937" w="18963665">
                <a:moveTo>
                  <a:pt x="0" y="0"/>
                </a:moveTo>
                <a:lnTo>
                  <a:pt x="18963665" y="0"/>
                </a:lnTo>
                <a:lnTo>
                  <a:pt x="18963665" y="18299937"/>
                </a:lnTo>
                <a:lnTo>
                  <a:pt x="0" y="18299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pink and yellow glowing gradient brush stroke" id="352" name="Google Shape;352;g3464c7cd7a9_0_89"/>
          <p:cNvSpPr/>
          <p:nvPr/>
        </p:nvSpPr>
        <p:spPr>
          <a:xfrm flipH="1" rot="-8109418">
            <a:off x="-7044919" y="-9958003"/>
            <a:ext cx="17032152" cy="16378803"/>
          </a:xfrm>
          <a:custGeom>
            <a:rect b="b" l="l" r="r" t="t"/>
            <a:pathLst>
              <a:path extrusionOk="0"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3464c7cd7a9_0_89"/>
          <p:cNvSpPr txBox="1"/>
          <p:nvPr/>
        </p:nvSpPr>
        <p:spPr>
          <a:xfrm>
            <a:off x="150" y="501825"/>
            <a:ext cx="182880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CERVICARE USE-CASE TIMELINES</a:t>
            </a:r>
            <a:endParaRPr b="1" i="0" sz="8600" u="none" cap="none" strike="noStrik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354" name="Google Shape;354;g3464c7cd7a9_0_89"/>
          <p:cNvCxnSpPr/>
          <p:nvPr/>
        </p:nvCxnSpPr>
        <p:spPr>
          <a:xfrm>
            <a:off x="2389225" y="3744225"/>
            <a:ext cx="6600600" cy="1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5" name="Google Shape;355;g3464c7cd7a9_0_89"/>
          <p:cNvSpPr txBox="1"/>
          <p:nvPr/>
        </p:nvSpPr>
        <p:spPr>
          <a:xfrm>
            <a:off x="674650" y="3896675"/>
            <a:ext cx="36669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uses Cervicare </a:t>
            </a: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0" i="0" lang="en-US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wab to collect sample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g3464c7cd7a9_0_89"/>
          <p:cNvSpPr txBox="1"/>
          <p:nvPr/>
        </p:nvSpPr>
        <p:spPr>
          <a:xfrm>
            <a:off x="7194075" y="3896650"/>
            <a:ext cx="34167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Mails sample to Cervicare testing facility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g3464c7cd7a9_0_89"/>
          <p:cNvCxnSpPr/>
          <p:nvPr/>
        </p:nvCxnSpPr>
        <p:spPr>
          <a:xfrm>
            <a:off x="8989825" y="3763425"/>
            <a:ext cx="6600600" cy="1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58" name="Google Shape;358;g3464c7cd7a9_0_89"/>
          <p:cNvSpPr txBox="1"/>
          <p:nvPr/>
        </p:nvSpPr>
        <p:spPr>
          <a:xfrm>
            <a:off x="13782300" y="3896650"/>
            <a:ext cx="34167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Results sent to doctor and patient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g3464c7cd7a9_0_89"/>
          <p:cNvSpPr txBox="1"/>
          <p:nvPr/>
        </p:nvSpPr>
        <p:spPr>
          <a:xfrm>
            <a:off x="0" y="2770000"/>
            <a:ext cx="18288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ato"/>
              <a:buAutoNum type="arabicPeriod"/>
            </a:pPr>
            <a:r>
              <a:rPr b="1" i="0" lang="en-US" sz="4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 HOME USE</a:t>
            </a:r>
            <a:endParaRPr b="1" i="0" sz="4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0" name="Google Shape;360;g3464c7cd7a9_0_89"/>
          <p:cNvCxnSpPr/>
          <p:nvPr/>
        </p:nvCxnSpPr>
        <p:spPr>
          <a:xfrm>
            <a:off x="2313025" y="7401825"/>
            <a:ext cx="6600600" cy="1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1" name="Google Shape;361;g3464c7cd7a9_0_89"/>
          <p:cNvSpPr txBox="1"/>
          <p:nvPr/>
        </p:nvSpPr>
        <p:spPr>
          <a:xfrm>
            <a:off x="560350" y="7554250"/>
            <a:ext cx="36669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Patient uses Cervicare swab to collect sample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g3464c7cd7a9_0_89"/>
          <p:cNvSpPr txBox="1"/>
          <p:nvPr/>
        </p:nvSpPr>
        <p:spPr>
          <a:xfrm>
            <a:off x="7105650" y="7554250"/>
            <a:ext cx="34167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Healthcare Provider runs lateral flow assay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3" name="Google Shape;363;g3464c7cd7a9_0_89"/>
          <p:cNvCxnSpPr/>
          <p:nvPr/>
        </p:nvCxnSpPr>
        <p:spPr>
          <a:xfrm>
            <a:off x="8913625" y="7421025"/>
            <a:ext cx="6600600" cy="1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64" name="Google Shape;364;g3464c7cd7a9_0_89"/>
          <p:cNvSpPr txBox="1"/>
          <p:nvPr/>
        </p:nvSpPr>
        <p:spPr>
          <a:xfrm>
            <a:off x="13706100" y="7554250"/>
            <a:ext cx="34167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Results available within 15 minutes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g3464c7cd7a9_0_89"/>
          <p:cNvSpPr txBox="1"/>
          <p:nvPr/>
        </p:nvSpPr>
        <p:spPr>
          <a:xfrm>
            <a:off x="0" y="6427600"/>
            <a:ext cx="18288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 POINT OF CARE TESTING</a:t>
            </a:r>
            <a:endParaRPr b="1" i="0" sz="4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rounded gradient shape" id="371" name="Google Shape;371;g3464c7cd7a9_0_126"/>
          <p:cNvSpPr/>
          <p:nvPr/>
        </p:nvSpPr>
        <p:spPr>
          <a:xfrm>
            <a:off x="9390360" y="-3017520"/>
            <a:ext cx="15350424" cy="15350424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3464c7cd7a9_0_126"/>
          <p:cNvSpPr/>
          <p:nvPr/>
        </p:nvSpPr>
        <p:spPr>
          <a:xfrm>
            <a:off x="-6553200" y="-3009900"/>
            <a:ext cx="18963665" cy="18299937"/>
          </a:xfrm>
          <a:custGeom>
            <a:rect b="b" l="l" r="r" t="t"/>
            <a:pathLst>
              <a:path extrusionOk="0" h="18299937" w="18963665">
                <a:moveTo>
                  <a:pt x="0" y="0"/>
                </a:moveTo>
                <a:lnTo>
                  <a:pt x="18963665" y="0"/>
                </a:lnTo>
                <a:lnTo>
                  <a:pt x="18963665" y="18299937"/>
                </a:lnTo>
                <a:lnTo>
                  <a:pt x="0" y="18299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3464c7cd7a9_0_126"/>
          <p:cNvSpPr txBox="1"/>
          <p:nvPr/>
        </p:nvSpPr>
        <p:spPr>
          <a:xfrm>
            <a:off x="779760" y="438143"/>
            <a:ext cx="17221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INSURANCE COVERAGE</a:t>
            </a:r>
            <a:endParaRPr b="0" i="0" sz="86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374" name="Google Shape;374;g3464c7cd7a9_0_126"/>
          <p:cNvSpPr txBox="1"/>
          <p:nvPr/>
        </p:nvSpPr>
        <p:spPr>
          <a:xfrm>
            <a:off x="7056950" y="3098900"/>
            <a:ext cx="10944000" cy="58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Pre-existing CPT codes for Pap Smear</a:t>
            </a:r>
            <a:endParaRPr b="1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88141 - 88155 || 88165 || 89175</a:t>
            </a:r>
            <a:endParaRPr b="0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$100 - $150 Reimbursement Rate</a:t>
            </a:r>
            <a:endParaRPr b="0" i="0" sz="4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Pre-existing CPT codes for co-testing with HPV testing + Pap Smear</a:t>
            </a:r>
            <a:endParaRPr b="1" i="0" sz="4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87624 || 87625 || 87626</a:t>
            </a:r>
            <a:endParaRPr b="0" i="1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$150 - $200 Reimbursement Rate</a:t>
            </a:r>
            <a:endParaRPr b="0" i="0" sz="4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g3464c7cd7a9_0_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87600"/>
            <a:ext cx="7848601" cy="78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lowing gradient brush stroke " id="381" name="Google Shape;381;g3357cac6538_0_4"/>
          <p:cNvSpPr/>
          <p:nvPr/>
        </p:nvSpPr>
        <p:spPr>
          <a:xfrm rot="-2298686">
            <a:off x="-6008342" y="5580901"/>
            <a:ext cx="12813984" cy="6994346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5" y="0"/>
                </a:lnTo>
                <a:lnTo>
                  <a:pt x="15350425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glowing gradient brush stroke" id="382" name="Google Shape;382;g3357cac6538_0_4"/>
          <p:cNvSpPr/>
          <p:nvPr/>
        </p:nvSpPr>
        <p:spPr>
          <a:xfrm rot="-9459997">
            <a:off x="10119790" y="-6505394"/>
            <a:ext cx="18448115" cy="15081334"/>
          </a:xfrm>
          <a:custGeom>
            <a:rect b="b" l="l" r="r" t="t"/>
            <a:pathLst>
              <a:path extrusionOk="0"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3357cac6538_0_4"/>
          <p:cNvPicPr preferRelativeResize="0"/>
          <p:nvPr/>
        </p:nvPicPr>
        <p:blipFill rotWithShape="1">
          <a:blip r:embed="rId6">
            <a:alphaModFix/>
          </a:blip>
          <a:srcRect b="15845" l="0" r="0" t="0"/>
          <a:stretch/>
        </p:blipFill>
        <p:spPr>
          <a:xfrm>
            <a:off x="11161700" y="7310125"/>
            <a:ext cx="6555999" cy="174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357cac6538_0_4"/>
          <p:cNvPicPr preferRelativeResize="0"/>
          <p:nvPr/>
        </p:nvPicPr>
        <p:blipFill rotWithShape="1">
          <a:blip r:embed="rId7">
            <a:alphaModFix/>
          </a:blip>
          <a:srcRect b="0" l="12249" r="0" t="22660"/>
          <a:stretch/>
        </p:blipFill>
        <p:spPr>
          <a:xfrm>
            <a:off x="14616450" y="6249000"/>
            <a:ext cx="1052401" cy="15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357cac6538_0_4"/>
          <p:cNvSpPr/>
          <p:nvPr/>
        </p:nvSpPr>
        <p:spPr>
          <a:xfrm>
            <a:off x="15344925" y="3346500"/>
            <a:ext cx="2194500" cy="23724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6" name="Google Shape;386;g3357cac6538_0_4"/>
          <p:cNvGrpSpPr/>
          <p:nvPr/>
        </p:nvGrpSpPr>
        <p:grpSpPr>
          <a:xfrm>
            <a:off x="15646353" y="3668136"/>
            <a:ext cx="1552393" cy="1598851"/>
            <a:chOff x="11588550" y="2628950"/>
            <a:chExt cx="3345675" cy="3040219"/>
          </a:xfrm>
        </p:grpSpPr>
        <p:pic>
          <p:nvPicPr>
            <p:cNvPr id="387" name="Google Shape;387;g3357cac6538_0_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941625" y="2628950"/>
              <a:ext cx="1051350" cy="1129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g3357cac6538_0_4"/>
            <p:cNvPicPr preferRelativeResize="0"/>
            <p:nvPr/>
          </p:nvPicPr>
          <p:blipFill rotWithShape="1">
            <a:blip r:embed="rId9">
              <a:alphaModFix/>
            </a:blip>
            <a:srcRect b="14462" l="12575" r="12924" t="20355"/>
            <a:stretch/>
          </p:blipFill>
          <p:spPr>
            <a:xfrm>
              <a:off x="11588550" y="4112975"/>
              <a:ext cx="1404425" cy="136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g3357cac6538_0_4"/>
            <p:cNvPicPr preferRelativeResize="0"/>
            <p:nvPr/>
          </p:nvPicPr>
          <p:blipFill rotWithShape="1">
            <a:blip r:embed="rId10">
              <a:alphaModFix/>
            </a:blip>
            <a:srcRect b="4650" l="39453" r="8102" t="10923"/>
            <a:stretch/>
          </p:blipFill>
          <p:spPr>
            <a:xfrm rot="5400000">
              <a:off x="13400725" y="4405475"/>
              <a:ext cx="1051350" cy="1476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g3357cac6538_0_4"/>
            <p:cNvPicPr preferRelativeResize="0"/>
            <p:nvPr/>
          </p:nvPicPr>
          <p:blipFill rotWithShape="1">
            <a:blip r:embed="rId11">
              <a:alphaModFix/>
            </a:blip>
            <a:srcRect b="0" l="0" r="0" t="13635"/>
            <a:stretch/>
          </p:blipFill>
          <p:spPr>
            <a:xfrm>
              <a:off x="13108900" y="2983477"/>
              <a:ext cx="1825325" cy="1476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1" name="Google Shape;391;g3357cac6538_0_4"/>
          <p:cNvCxnSpPr>
            <a:stCxn id="384" idx="0"/>
            <a:endCxn id="385" idx="2"/>
          </p:cNvCxnSpPr>
          <p:nvPr/>
        </p:nvCxnSpPr>
        <p:spPr>
          <a:xfrm flipH="1" rot="10800000">
            <a:off x="15142651" y="4532700"/>
            <a:ext cx="202200" cy="1716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g3357cac6538_0_4"/>
          <p:cNvCxnSpPr>
            <a:stCxn id="384" idx="0"/>
            <a:endCxn id="385" idx="4"/>
          </p:cNvCxnSpPr>
          <p:nvPr/>
        </p:nvCxnSpPr>
        <p:spPr>
          <a:xfrm flipH="1" rot="10800000">
            <a:off x="15142651" y="5718900"/>
            <a:ext cx="1299600" cy="530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g3357cac6538_0_4"/>
          <p:cNvSpPr/>
          <p:nvPr/>
        </p:nvSpPr>
        <p:spPr>
          <a:xfrm>
            <a:off x="10716395" y="4564619"/>
            <a:ext cx="3593100" cy="1846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3357cac6538_0_4"/>
          <p:cNvPicPr preferRelativeResize="0"/>
          <p:nvPr/>
        </p:nvPicPr>
        <p:blipFill rotWithShape="1">
          <a:blip r:embed="rId12">
            <a:alphaModFix/>
          </a:blip>
          <a:srcRect b="14860" l="6711" r="9696" t="15341"/>
          <a:stretch/>
        </p:blipFill>
        <p:spPr>
          <a:xfrm>
            <a:off x="10912051" y="4694794"/>
            <a:ext cx="3219745" cy="1266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g3357cac6538_0_4"/>
          <p:cNvCxnSpPr/>
          <p:nvPr/>
        </p:nvCxnSpPr>
        <p:spPr>
          <a:xfrm>
            <a:off x="10716395" y="6408065"/>
            <a:ext cx="1839600" cy="990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g3357cac6538_0_4"/>
          <p:cNvCxnSpPr/>
          <p:nvPr/>
        </p:nvCxnSpPr>
        <p:spPr>
          <a:xfrm flipH="1" rot="10800000">
            <a:off x="12564343" y="6408019"/>
            <a:ext cx="1740900" cy="999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g3357cac6538_0_4"/>
          <p:cNvSpPr txBox="1"/>
          <p:nvPr/>
        </p:nvSpPr>
        <p:spPr>
          <a:xfrm>
            <a:off x="11001276" y="6028627"/>
            <a:ext cx="74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3357cac6538_0_4"/>
          <p:cNvSpPr txBox="1"/>
          <p:nvPr/>
        </p:nvSpPr>
        <p:spPr>
          <a:xfrm>
            <a:off x="11813603" y="6024750"/>
            <a:ext cx="105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3357cac6538_0_4"/>
          <p:cNvSpPr txBox="1"/>
          <p:nvPr/>
        </p:nvSpPr>
        <p:spPr>
          <a:xfrm>
            <a:off x="13149332" y="6024721"/>
            <a:ext cx="74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3357cac6538_0_4"/>
          <p:cNvSpPr/>
          <p:nvPr/>
        </p:nvSpPr>
        <p:spPr>
          <a:xfrm rot="-5400000">
            <a:off x="13370315" y="5565738"/>
            <a:ext cx="93600" cy="8847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3357cac6538_0_4"/>
          <p:cNvSpPr txBox="1"/>
          <p:nvPr/>
        </p:nvSpPr>
        <p:spPr>
          <a:xfrm>
            <a:off x="517800" y="473050"/>
            <a:ext cx="1740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MULTIPLE METHODS OF BIOMARKER BASED TESTING</a:t>
            </a:r>
            <a:endParaRPr b="0" i="0" sz="55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02" name="Google Shape;402;g3357cac6538_0_4"/>
          <p:cNvSpPr txBox="1"/>
          <p:nvPr/>
        </p:nvSpPr>
        <p:spPr>
          <a:xfrm>
            <a:off x="12643150" y="2525525"/>
            <a:ext cx="359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Lateral Flow Assay </a:t>
            </a:r>
            <a:endParaRPr b="0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g3357cac6538_0_4"/>
          <p:cNvSpPr txBox="1"/>
          <p:nvPr/>
        </p:nvSpPr>
        <p:spPr>
          <a:xfrm>
            <a:off x="3647425" y="2574438"/>
            <a:ext cx="359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Automation Based</a:t>
            </a:r>
            <a:endParaRPr b="0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g3357cac6538_0_4" title="Screenshot 2025-04-01 at 9,02,41 PM-Picsart-BackgroundRemover.png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8304" y="4053150"/>
            <a:ext cx="5505450" cy="453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357cac6538_0_4" title="Screenshot 2025-04-03 at 10,06,47 AM-Picsart-BackgroundRemover.png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19848" y="4880450"/>
            <a:ext cx="3859700" cy="35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ink and yellow glowing gradient brush stroke" id="100" name="Google Shape;100;p2"/>
          <p:cNvSpPr/>
          <p:nvPr/>
        </p:nvSpPr>
        <p:spPr>
          <a:xfrm rot="-184428">
            <a:off x="-2309349" y="-6149757"/>
            <a:ext cx="26854101" cy="22586515"/>
          </a:xfrm>
          <a:custGeom>
            <a:rect b="b" l="l" r="r" t="t"/>
            <a:pathLst>
              <a:path extrusionOk="0"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rounded gradient shape" id="101" name="Google Shape;101;p2"/>
          <p:cNvSpPr/>
          <p:nvPr/>
        </p:nvSpPr>
        <p:spPr>
          <a:xfrm>
            <a:off x="11435058" y="4641388"/>
            <a:ext cx="5142260" cy="5142260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rounded gradient shape" id="102" name="Google Shape;102;p2"/>
          <p:cNvSpPr/>
          <p:nvPr/>
        </p:nvSpPr>
        <p:spPr>
          <a:xfrm>
            <a:off x="6572869" y="4641388"/>
            <a:ext cx="5142260" cy="5142260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rounded gradient shape" id="103" name="Google Shape;103;p2"/>
          <p:cNvSpPr/>
          <p:nvPr/>
        </p:nvSpPr>
        <p:spPr>
          <a:xfrm>
            <a:off x="1640663" y="4446508"/>
            <a:ext cx="5142260" cy="5142260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2"/>
          <p:cNvGrpSpPr/>
          <p:nvPr/>
        </p:nvGrpSpPr>
        <p:grpSpPr>
          <a:xfrm>
            <a:off x="2574200" y="1160680"/>
            <a:ext cx="13139550" cy="3134305"/>
            <a:chOff x="-3" y="-1292743"/>
            <a:chExt cx="17519400" cy="4510441"/>
          </a:xfrm>
        </p:grpSpPr>
        <p:sp>
          <p:nvSpPr>
            <p:cNvPr id="105" name="Google Shape;105;p2"/>
            <p:cNvSpPr txBox="1"/>
            <p:nvPr/>
          </p:nvSpPr>
          <p:spPr>
            <a:xfrm>
              <a:off x="-3" y="-1292743"/>
              <a:ext cx="17519400" cy="23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6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0"/>
                <a:buFont typeface="Arial"/>
                <a:buNone/>
              </a:pPr>
              <a:r>
                <a:rPr b="1" i="0" lang="en-US" sz="12500" u="none" cap="none" strike="noStrike">
                  <a:solidFill>
                    <a:srgbClr val="000000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14 MILLION</a:t>
              </a:r>
              <a:endParaRPr b="0" i="0" sz="125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2003331" y="1445598"/>
              <a:ext cx="13512900" cy="17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number of women eligible for 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cervical cancer screening in the US every year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descr="Daily calendar outline" id="107" name="Google Shape;10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0161" y="5090271"/>
            <a:ext cx="3003263" cy="3003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rning outline" id="108" name="Google Shape;10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4255" y="5090271"/>
            <a:ext cx="3003263" cy="300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1621071" y="7998361"/>
            <a:ext cx="51813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 scheduling difficulties &amp; inconvenient clinic visits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7274478" y="8099386"/>
            <a:ext cx="3766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uncomfortable, invasive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ins outline" id="111" name="Google Shape;11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02669" y="5095034"/>
            <a:ext cx="3003262" cy="300326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11413579" y="7934826"/>
            <a:ext cx="51813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testing costs, travel expenses, &amp; potential lost wages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rounded gradient shape" id="118" name="Google Shape;118;p5"/>
          <p:cNvSpPr/>
          <p:nvPr/>
        </p:nvSpPr>
        <p:spPr>
          <a:xfrm>
            <a:off x="9390360" y="-3017520"/>
            <a:ext cx="15350424" cy="15350424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-6553200" y="-3009900"/>
            <a:ext cx="18963665" cy="18299937"/>
          </a:xfrm>
          <a:custGeom>
            <a:rect b="b" l="l" r="r" t="t"/>
            <a:pathLst>
              <a:path extrusionOk="0" h="18299937" w="18963665">
                <a:moveTo>
                  <a:pt x="0" y="0"/>
                </a:moveTo>
                <a:lnTo>
                  <a:pt x="18963665" y="0"/>
                </a:lnTo>
                <a:lnTo>
                  <a:pt x="18963665" y="18299937"/>
                </a:lnTo>
                <a:lnTo>
                  <a:pt x="0" y="18299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779760" y="438143"/>
            <a:ext cx="17221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CURRENT STANDARD OF CARE</a:t>
            </a:r>
            <a:endParaRPr b="0" i="0" sz="86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9173825" y="2402250"/>
            <a:ext cx="8195400" cy="7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Pap smear</a:t>
            </a:r>
            <a:endParaRPr b="0" i="0" sz="96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47%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sensitivity</a:t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65% </a:t>
            </a:r>
            <a:r>
              <a:rPr b="0" i="0" lang="en-US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specificity</a:t>
            </a:r>
            <a:endParaRPr b="0" i="0" sz="96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$50-150</a:t>
            </a:r>
            <a:r>
              <a:rPr b="1" i="0" lang="en-US" sz="3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 </a:t>
            </a:r>
            <a:r>
              <a:rPr b="0" i="0" lang="en-US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average price range for a Pap smear in the United States</a:t>
            </a:r>
            <a:endParaRPr b="1" i="0" sz="96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490263">
            <a:off x="42129" y="2972504"/>
            <a:ext cx="7721038" cy="4681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toothbrushes&#10;&#10;Description automatically generated with low confidence" id="123" name="Google Shape;12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6731" y="5049520"/>
            <a:ext cx="6604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lowing gradient brush stroke " id="129" name="Google Shape;129;p4"/>
          <p:cNvSpPr/>
          <p:nvPr/>
        </p:nvSpPr>
        <p:spPr>
          <a:xfrm rot="437564">
            <a:off x="9038558" y="-1671598"/>
            <a:ext cx="14184276" cy="14660750"/>
          </a:xfrm>
          <a:custGeom>
            <a:rect b="b" l="l" r="r" t="t"/>
            <a:pathLst>
              <a:path extrusionOk="0" h="14660750" w="14184276">
                <a:moveTo>
                  <a:pt x="0" y="0"/>
                </a:moveTo>
                <a:lnTo>
                  <a:pt x="14184276" y="0"/>
                </a:lnTo>
                <a:lnTo>
                  <a:pt x="14184276" y="14660750"/>
                </a:lnTo>
                <a:lnTo>
                  <a:pt x="0" y="14660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veral boxes with black text&#10;&#10;Description automatically generated" id="130" name="Google Shape;1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9325" y="1890225"/>
            <a:ext cx="8932028" cy="893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9929325" y="180675"/>
            <a:ext cx="74409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21</a:t>
            </a:r>
            <a:r>
              <a:rPr b="1" baseline="30000" i="0" lang="en-US" sz="8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st</a:t>
            </a:r>
            <a:r>
              <a:rPr b="1" i="0" lang="en-US" sz="8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 CENTURY SCREENING</a:t>
            </a:r>
            <a:endParaRPr b="1" i="0" sz="86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t/>
            </a:r>
            <a:endParaRPr b="0" i="0" sz="86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descr="a rounded gradient shape" id="132" name="Google Shape;132;p4"/>
          <p:cNvSpPr/>
          <p:nvPr/>
        </p:nvSpPr>
        <p:spPr>
          <a:xfrm>
            <a:off x="119278" y="957406"/>
            <a:ext cx="3323018" cy="3323018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rounded gradient shape" id="133" name="Google Shape;133;p4"/>
          <p:cNvSpPr/>
          <p:nvPr/>
        </p:nvSpPr>
        <p:spPr>
          <a:xfrm>
            <a:off x="119278" y="3988284"/>
            <a:ext cx="3323018" cy="3323018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rounded gradient shape" id="134" name="Google Shape;134;p4"/>
          <p:cNvSpPr/>
          <p:nvPr/>
        </p:nvSpPr>
        <p:spPr>
          <a:xfrm>
            <a:off x="119278" y="7019162"/>
            <a:ext cx="3323018" cy="3323018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arning outline" id="135" name="Google Shape;13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593" y="7586809"/>
            <a:ext cx="1941284" cy="1941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outline" id="136" name="Google Shape;13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1418" y="1421168"/>
            <a:ext cx="1941284" cy="1941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lbox outline" id="137" name="Google Shape;13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7220" y="4506389"/>
            <a:ext cx="1941284" cy="194128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3196692" y="1645243"/>
            <a:ext cx="6203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Comfort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self-collected sample at home or in the office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218860" y="3939589"/>
            <a:ext cx="62034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Convenience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 longer necessary to coordinate time off work, accommodate traveling, or schedule doctor’s appointments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3218860" y="7930913"/>
            <a:ext cx="6036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Privacy</a:t>
            </a:r>
            <a:br>
              <a:rPr b="1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bringing the sensitive procedure to your own hands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lowing gradient brush stroke " id="146" name="Google Shape;146;p3"/>
          <p:cNvSpPr/>
          <p:nvPr/>
        </p:nvSpPr>
        <p:spPr>
          <a:xfrm>
            <a:off x="-5472775" y="2987149"/>
            <a:ext cx="20070679" cy="10591793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5" y="0"/>
                </a:lnTo>
                <a:lnTo>
                  <a:pt x="15350425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3"/>
          <p:cNvPicPr preferRelativeResize="0"/>
          <p:nvPr/>
        </p:nvPicPr>
        <p:blipFill rotWithShape="1">
          <a:blip r:embed="rId4">
            <a:alphaModFix/>
          </a:blip>
          <a:srcRect b="52102" l="44446" r="45070" t="5541"/>
          <a:stretch/>
        </p:blipFill>
        <p:spPr>
          <a:xfrm>
            <a:off x="16078200" y="3389204"/>
            <a:ext cx="2209802" cy="68977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medium confidence" id="148" name="Google Shape;148;p3"/>
          <p:cNvPicPr preferRelativeResize="0"/>
          <p:nvPr/>
        </p:nvPicPr>
        <p:blipFill rotWithShape="1">
          <a:blip r:embed="rId5">
            <a:alphaModFix/>
          </a:blip>
          <a:srcRect b="36660" l="46094" r="45071" t="5541"/>
          <a:stretch/>
        </p:blipFill>
        <p:spPr>
          <a:xfrm>
            <a:off x="15074276" y="1679725"/>
            <a:ext cx="1703050" cy="86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149" name="Google Shape;149;p3"/>
          <p:cNvPicPr preferRelativeResize="0"/>
          <p:nvPr/>
        </p:nvPicPr>
        <p:blipFill rotWithShape="1">
          <a:blip r:embed="rId6">
            <a:alphaModFix/>
          </a:blip>
          <a:srcRect b="43535" l="44162" r="44042" t="6520"/>
          <a:stretch/>
        </p:blipFill>
        <p:spPr>
          <a:xfrm>
            <a:off x="13268849" y="3101943"/>
            <a:ext cx="2196895" cy="718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7">
            <a:alphaModFix/>
          </a:blip>
          <a:srcRect b="20903" l="43504" r="37249" t="0"/>
          <a:stretch/>
        </p:blipFill>
        <p:spPr>
          <a:xfrm rot="-1145343">
            <a:off x="9709632" y="-3410621"/>
            <a:ext cx="4738451" cy="1504121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rounded gradient shape" id="151" name="Google Shape;151;p3"/>
          <p:cNvSpPr/>
          <p:nvPr/>
        </p:nvSpPr>
        <p:spPr>
          <a:xfrm>
            <a:off x="1393316" y="800100"/>
            <a:ext cx="1064217" cy="1064217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rounded gradient shape" id="152" name="Google Shape;152;p3"/>
          <p:cNvSpPr/>
          <p:nvPr/>
        </p:nvSpPr>
        <p:spPr>
          <a:xfrm>
            <a:off x="1393316" y="1866900"/>
            <a:ext cx="1064217" cy="1064217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rounded gradient shape" id="153" name="Google Shape;153;p3"/>
          <p:cNvSpPr/>
          <p:nvPr/>
        </p:nvSpPr>
        <p:spPr>
          <a:xfrm>
            <a:off x="1339432" y="3807689"/>
            <a:ext cx="1064217" cy="1064217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1925424" y="1082141"/>
            <a:ext cx="769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 1: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Collect sample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1925423" y="2148939"/>
            <a:ext cx="76989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 2: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Send the sample to Cervicare testing facility through US Mail with a prepaid label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925423" y="4131865"/>
            <a:ext cx="769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 3: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Sample analysis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descr="a rounded gradient shape" id="157" name="Google Shape;157;p3"/>
          <p:cNvSpPr/>
          <p:nvPr/>
        </p:nvSpPr>
        <p:spPr>
          <a:xfrm>
            <a:off x="1339432" y="4917483"/>
            <a:ext cx="1064217" cy="1064217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1925422" y="5161621"/>
            <a:ext cx="76989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 4: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Results &amp; follow-up, if needed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9" name="Google Shape;159;p3"/>
          <p:cNvGrpSpPr/>
          <p:nvPr/>
        </p:nvGrpSpPr>
        <p:grpSpPr>
          <a:xfrm>
            <a:off x="622800" y="7167725"/>
            <a:ext cx="9164258" cy="2554094"/>
            <a:chOff x="-6" y="-558584"/>
            <a:chExt cx="17519400" cy="3405459"/>
          </a:xfrm>
        </p:grpSpPr>
        <p:sp>
          <p:nvSpPr>
            <p:cNvPr id="160" name="Google Shape;160;p3"/>
            <p:cNvSpPr txBox="1"/>
            <p:nvPr/>
          </p:nvSpPr>
          <p:spPr>
            <a:xfrm>
              <a:off x="-6" y="-558584"/>
              <a:ext cx="17519400" cy="17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rPr b="1" i="0" lang="en-US" sz="8600" u="none" cap="none" strike="noStrike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CERVICARE</a:t>
              </a:r>
              <a:endParaRPr b="0" i="0" sz="8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sp>
          <p:nvSpPr>
            <p:cNvPr id="161" name="Google Shape;161;p3"/>
            <p:cNvSpPr txBox="1"/>
            <p:nvPr/>
          </p:nvSpPr>
          <p:spPr>
            <a:xfrm>
              <a:off x="1165248" y="1611475"/>
              <a:ext cx="15189000" cy="12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accessible gynecologic cancer screenings 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in the comfort of your home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descr="A pink string on a black background&#10;&#10;Description automatically generated" id="162" name="Google Shape;16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1452" y="6833153"/>
            <a:ext cx="1986463" cy="1986463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glowing gradient brush stroke " id="163" name="Google Shape;163;p3"/>
          <p:cNvSpPr/>
          <p:nvPr/>
        </p:nvSpPr>
        <p:spPr>
          <a:xfrm rot="690830">
            <a:off x="14010792" y="-2440112"/>
            <a:ext cx="6344597" cy="5291028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5" y="0"/>
                </a:lnTo>
                <a:lnTo>
                  <a:pt x="15350425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lowing gradient brush stroke " id="169" name="Google Shape;169;g3480cf0a02f_0_0"/>
          <p:cNvSpPr/>
          <p:nvPr/>
        </p:nvSpPr>
        <p:spPr>
          <a:xfrm rot="-2298686">
            <a:off x="-6008342" y="5580901"/>
            <a:ext cx="12813984" cy="6994346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5" y="0"/>
                </a:lnTo>
                <a:lnTo>
                  <a:pt x="15350425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glowing gradient brush stroke" id="170" name="Google Shape;170;g3480cf0a02f_0_0"/>
          <p:cNvSpPr/>
          <p:nvPr/>
        </p:nvSpPr>
        <p:spPr>
          <a:xfrm rot="-9459997">
            <a:off x="14448890" y="-5670969"/>
            <a:ext cx="18448115" cy="15081334"/>
          </a:xfrm>
          <a:custGeom>
            <a:rect b="b" l="l" r="r" t="t"/>
            <a:pathLst>
              <a:path extrusionOk="0"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3480cf0a02f_0_0"/>
          <p:cNvPicPr preferRelativeResize="0"/>
          <p:nvPr/>
        </p:nvPicPr>
        <p:blipFill rotWithShape="1">
          <a:blip r:embed="rId5">
            <a:alphaModFix/>
          </a:blip>
          <a:srcRect b="24610" l="4327" r="768" t="28610"/>
          <a:stretch/>
        </p:blipFill>
        <p:spPr>
          <a:xfrm>
            <a:off x="4360350" y="7746650"/>
            <a:ext cx="9567300" cy="1493700"/>
          </a:xfrm>
          <a:prstGeom prst="parallelogram">
            <a:avLst>
              <a:gd fmla="val 63927" name="adj"/>
            </a:avLst>
          </a:prstGeom>
          <a:noFill/>
          <a:ln>
            <a:noFill/>
          </a:ln>
        </p:spPr>
      </p:pic>
      <p:pic>
        <p:nvPicPr>
          <p:cNvPr id="172" name="Google Shape;172;g3480cf0a02f_0_0"/>
          <p:cNvPicPr preferRelativeResize="0"/>
          <p:nvPr/>
        </p:nvPicPr>
        <p:blipFill rotWithShape="1">
          <a:blip r:embed="rId6">
            <a:alphaModFix/>
          </a:blip>
          <a:srcRect b="0" l="12249" r="0" t="22660"/>
          <a:stretch/>
        </p:blipFill>
        <p:spPr>
          <a:xfrm>
            <a:off x="8997075" y="6147800"/>
            <a:ext cx="1052401" cy="15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480cf0a02f_0_0"/>
          <p:cNvSpPr/>
          <p:nvPr/>
        </p:nvSpPr>
        <p:spPr>
          <a:xfrm>
            <a:off x="11534925" y="1840050"/>
            <a:ext cx="4506000" cy="38787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g3480cf0a02f_0_0"/>
          <p:cNvGrpSpPr/>
          <p:nvPr/>
        </p:nvGrpSpPr>
        <p:grpSpPr>
          <a:xfrm>
            <a:off x="12153294" y="2365813"/>
            <a:ext cx="3187424" cy="2613980"/>
            <a:chOff x="11588550" y="2628950"/>
            <a:chExt cx="3345675" cy="3040219"/>
          </a:xfrm>
        </p:grpSpPr>
        <p:pic>
          <p:nvPicPr>
            <p:cNvPr id="175" name="Google Shape;175;g3480cf0a02f_0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941625" y="2628950"/>
              <a:ext cx="1051350" cy="1129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g3480cf0a02f_0_0"/>
            <p:cNvPicPr preferRelativeResize="0"/>
            <p:nvPr/>
          </p:nvPicPr>
          <p:blipFill rotWithShape="1">
            <a:blip r:embed="rId8">
              <a:alphaModFix/>
            </a:blip>
            <a:srcRect b="14462" l="12575" r="12924" t="20355"/>
            <a:stretch/>
          </p:blipFill>
          <p:spPr>
            <a:xfrm>
              <a:off x="11588550" y="4112975"/>
              <a:ext cx="1404425" cy="136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g3480cf0a02f_0_0"/>
            <p:cNvPicPr preferRelativeResize="0"/>
            <p:nvPr/>
          </p:nvPicPr>
          <p:blipFill rotWithShape="1">
            <a:blip r:embed="rId9">
              <a:alphaModFix/>
            </a:blip>
            <a:srcRect b="4650" l="39453" r="8102" t="10923"/>
            <a:stretch/>
          </p:blipFill>
          <p:spPr>
            <a:xfrm rot="5400000">
              <a:off x="13400725" y="4405475"/>
              <a:ext cx="1051350" cy="1476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g3480cf0a02f_0_0"/>
            <p:cNvPicPr preferRelativeResize="0"/>
            <p:nvPr/>
          </p:nvPicPr>
          <p:blipFill rotWithShape="1">
            <a:blip r:embed="rId10">
              <a:alphaModFix/>
            </a:blip>
            <a:srcRect b="0" l="0" r="0" t="13635"/>
            <a:stretch/>
          </p:blipFill>
          <p:spPr>
            <a:xfrm>
              <a:off x="13108900" y="2983477"/>
              <a:ext cx="1825325" cy="1476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9" name="Google Shape;179;g3480cf0a02f_0_0"/>
          <p:cNvCxnSpPr>
            <a:stCxn id="172" idx="0"/>
            <a:endCxn id="173" idx="2"/>
          </p:cNvCxnSpPr>
          <p:nvPr/>
        </p:nvCxnSpPr>
        <p:spPr>
          <a:xfrm flipH="1" rot="10800000">
            <a:off x="9523276" y="3779300"/>
            <a:ext cx="2011500" cy="2368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g3480cf0a02f_0_0"/>
          <p:cNvCxnSpPr>
            <a:stCxn id="172" idx="0"/>
            <a:endCxn id="173" idx="4"/>
          </p:cNvCxnSpPr>
          <p:nvPr/>
        </p:nvCxnSpPr>
        <p:spPr>
          <a:xfrm flipH="1" rot="10800000">
            <a:off x="9523276" y="5718800"/>
            <a:ext cx="4264500" cy="429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g3480cf0a02f_0_0"/>
          <p:cNvSpPr/>
          <p:nvPr/>
        </p:nvSpPr>
        <p:spPr>
          <a:xfrm>
            <a:off x="2764378" y="2249079"/>
            <a:ext cx="6018300" cy="3276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3480cf0a02f_0_0"/>
          <p:cNvPicPr preferRelativeResize="0"/>
          <p:nvPr/>
        </p:nvPicPr>
        <p:blipFill rotWithShape="1">
          <a:blip r:embed="rId11">
            <a:alphaModFix/>
          </a:blip>
          <a:srcRect b="14860" l="6711" r="9696" t="15341"/>
          <a:stretch/>
        </p:blipFill>
        <p:spPr>
          <a:xfrm>
            <a:off x="3077001" y="2485055"/>
            <a:ext cx="5393058" cy="2247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g3480cf0a02f_0_0"/>
          <p:cNvCxnSpPr/>
          <p:nvPr/>
        </p:nvCxnSpPr>
        <p:spPr>
          <a:xfrm>
            <a:off x="2749278" y="5525663"/>
            <a:ext cx="3081300" cy="1758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g3480cf0a02f_0_0"/>
          <p:cNvCxnSpPr/>
          <p:nvPr/>
        </p:nvCxnSpPr>
        <p:spPr>
          <a:xfrm flipH="1" rot="10800000">
            <a:off x="5844582" y="5525479"/>
            <a:ext cx="2916000" cy="1773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g3480cf0a02f_0_0"/>
          <p:cNvSpPr txBox="1"/>
          <p:nvPr/>
        </p:nvSpPr>
        <p:spPr>
          <a:xfrm>
            <a:off x="3226452" y="4921528"/>
            <a:ext cx="12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3480cf0a02f_0_0"/>
          <p:cNvSpPr txBox="1"/>
          <p:nvPr/>
        </p:nvSpPr>
        <p:spPr>
          <a:xfrm>
            <a:off x="4587096" y="4921528"/>
            <a:ext cx="17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480cf0a02f_0_0"/>
          <p:cNvSpPr txBox="1"/>
          <p:nvPr/>
        </p:nvSpPr>
        <p:spPr>
          <a:xfrm>
            <a:off x="6824435" y="4921528"/>
            <a:ext cx="12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3480cf0a02f_0_0"/>
          <p:cNvSpPr/>
          <p:nvPr/>
        </p:nvSpPr>
        <p:spPr>
          <a:xfrm rot="-5400000">
            <a:off x="7124661" y="4074742"/>
            <a:ext cx="166200" cy="1482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3480cf0a02f_0_0"/>
          <p:cNvSpPr txBox="1"/>
          <p:nvPr/>
        </p:nvSpPr>
        <p:spPr>
          <a:xfrm>
            <a:off x="193100" y="343175"/>
            <a:ext cx="178611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55"/>
              <a:buFont typeface="Arial"/>
              <a:buNone/>
            </a:pPr>
            <a:r>
              <a:rPr b="1" i="0" lang="en-US" sz="4987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LATERAL FLOW ASSAY FOR CERVICAL CANCER DETECTION</a:t>
            </a:r>
            <a:endParaRPr b="0" i="0" sz="4987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rounded gradient shape" id="195" name="Google Shape;195;g342c6501bba_0_8"/>
          <p:cNvSpPr/>
          <p:nvPr/>
        </p:nvSpPr>
        <p:spPr>
          <a:xfrm>
            <a:off x="9390360" y="-3017520"/>
            <a:ext cx="15350424" cy="15350424"/>
          </a:xfrm>
          <a:custGeom>
            <a:rect b="b" l="l" r="r" t="t"/>
            <a:pathLst>
              <a:path extrusionOk="0"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42c6501bba_0_8"/>
          <p:cNvSpPr/>
          <p:nvPr/>
        </p:nvSpPr>
        <p:spPr>
          <a:xfrm>
            <a:off x="-6553200" y="-3009900"/>
            <a:ext cx="18963665" cy="18299937"/>
          </a:xfrm>
          <a:custGeom>
            <a:rect b="b" l="l" r="r" t="t"/>
            <a:pathLst>
              <a:path extrusionOk="0" h="18299937" w="18963665">
                <a:moveTo>
                  <a:pt x="0" y="0"/>
                </a:moveTo>
                <a:lnTo>
                  <a:pt x="18963665" y="0"/>
                </a:lnTo>
                <a:lnTo>
                  <a:pt x="18963665" y="18299937"/>
                </a:lnTo>
                <a:lnTo>
                  <a:pt x="0" y="18299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42c6501bba_0_8"/>
          <p:cNvSpPr txBox="1"/>
          <p:nvPr/>
        </p:nvSpPr>
        <p:spPr>
          <a:xfrm>
            <a:off x="857550" y="501825"/>
            <a:ext cx="100923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PROGRESS SO FAR</a:t>
            </a:r>
            <a:endParaRPr b="1" i="0" sz="8600" u="none" cap="none" strike="noStrik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98" name="Google Shape;198;g342c6501bba_0_8"/>
          <p:cNvSpPr txBox="1"/>
          <p:nvPr/>
        </p:nvSpPr>
        <p:spPr>
          <a:xfrm>
            <a:off x="2824050" y="2618475"/>
            <a:ext cx="11154600" cy="6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8600" marR="254958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Ideation</a:t>
            </a:r>
            <a:endParaRPr b="1" i="0" sz="4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alternatives to the Pap test narrowed down to our collection system design</a:t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Prototyping &amp; Selection</a:t>
            </a:r>
            <a:endParaRPr b="1" i="0" sz="4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several collection brushes were designed and selected for initial manufacturing &amp; testing</a:t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Proof-of-Concept with </a:t>
            </a:r>
            <a:r>
              <a:rPr b="1" i="0" lang="en-US" sz="4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Biomarkers </a:t>
            </a:r>
            <a:endParaRPr b="1" i="0" sz="4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biomarkers used for the sensing platform were confirmed via extensive experimentation</a:t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g342c6501bba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550" y="7668550"/>
            <a:ext cx="1773725" cy="1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42c6501bba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550" y="2618450"/>
            <a:ext cx="1773725" cy="1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42c6501bba_0_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7550" y="5143507"/>
            <a:ext cx="1773725" cy="1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42c6501bba_0_8"/>
          <p:cNvPicPr preferRelativeResize="0"/>
          <p:nvPr/>
        </p:nvPicPr>
        <p:blipFill rotWithShape="1">
          <a:blip r:embed="rId8">
            <a:alphaModFix/>
          </a:blip>
          <a:srcRect b="20903" l="43504" r="37248" t="0"/>
          <a:stretch/>
        </p:blipFill>
        <p:spPr>
          <a:xfrm rot="-1145343">
            <a:off x="14205432" y="-3069596"/>
            <a:ext cx="4738451" cy="1504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42c6501bba_0_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90350" y="2618317"/>
            <a:ext cx="11154600" cy="110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lowing gradient brush stroke" id="209" name="Google Shape;209;p6"/>
          <p:cNvSpPr/>
          <p:nvPr/>
        </p:nvSpPr>
        <p:spPr>
          <a:xfrm rot="9679809">
            <a:off x="-3634127" y="-3425776"/>
            <a:ext cx="18447884" cy="15081145"/>
          </a:xfrm>
          <a:custGeom>
            <a:rect b="b" l="l" r="r" t="t"/>
            <a:pathLst>
              <a:path extrusionOk="0"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background with a black square&#10;&#10;Description automatically generated with medium confidence" id="210" name="Google Shape;2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327"/>
            <a:ext cx="9858639" cy="10647330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rounded gradient shape" id="211" name="Google Shape;211;p6"/>
          <p:cNvSpPr/>
          <p:nvPr/>
        </p:nvSpPr>
        <p:spPr>
          <a:xfrm>
            <a:off x="8434847" y="3110043"/>
            <a:ext cx="3323914" cy="3323914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rounded gradient shape" id="212" name="Google Shape;212;p6"/>
          <p:cNvSpPr/>
          <p:nvPr/>
        </p:nvSpPr>
        <p:spPr>
          <a:xfrm>
            <a:off x="8434847" y="5742163"/>
            <a:ext cx="3323914" cy="3323914"/>
          </a:xfrm>
          <a:custGeom>
            <a:rect b="b" l="l" r="r" t="t"/>
            <a:pathLst>
              <a:path extrusionOk="0"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10235649" y="3708200"/>
            <a:ext cx="7563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Aim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insurance coverage as the new standard-of-care in the United States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10235650" y="6413075"/>
            <a:ext cx="7563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Philanthropic Efforts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profits to ultimately fund philanthropic efforts for increased HPV &amp; cervical cancer screenings first in the United States, then worldwide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7592513" y="547710"/>
            <a:ext cx="9858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Crimson Text"/>
                <a:ea typeface="Crimson Text"/>
                <a:cs typeface="Crimson Text"/>
                <a:sym typeface="Crimson Text"/>
              </a:rPr>
              <a:t>GO-TO-MARKET &amp; EXPANSION</a:t>
            </a:r>
            <a:endParaRPr b="0" i="0" sz="8600" u="none" cap="none" strike="noStrike">
              <a:solidFill>
                <a:srgbClr val="000000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2c6501bba_0_51"/>
          <p:cNvSpPr/>
          <p:nvPr/>
        </p:nvSpPr>
        <p:spPr>
          <a:xfrm rot="6740003">
            <a:off x="5343191" y="-180735"/>
            <a:ext cx="18963902" cy="18300166"/>
          </a:xfrm>
          <a:custGeom>
            <a:rect b="b" l="l" r="r" t="t"/>
            <a:pathLst>
              <a:path extrusionOk="0" h="18299937" w="18963665">
                <a:moveTo>
                  <a:pt x="0" y="0"/>
                </a:moveTo>
                <a:lnTo>
                  <a:pt x="18963665" y="0"/>
                </a:lnTo>
                <a:lnTo>
                  <a:pt x="18963665" y="18299937"/>
                </a:lnTo>
                <a:lnTo>
                  <a:pt x="0" y="18299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pink and yellow glowing gradient brush stroke" id="222" name="Google Shape;222;g342c6501bba_0_51"/>
          <p:cNvSpPr/>
          <p:nvPr/>
        </p:nvSpPr>
        <p:spPr>
          <a:xfrm flipH="1" rot="-8109418">
            <a:off x="-7044919" y="-10130178"/>
            <a:ext cx="17032152" cy="16378803"/>
          </a:xfrm>
          <a:custGeom>
            <a:rect b="b" l="l" r="r" t="t"/>
            <a:pathLst>
              <a:path extrusionOk="0"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42c6501bba_0_51"/>
          <p:cNvSpPr txBox="1"/>
          <p:nvPr/>
        </p:nvSpPr>
        <p:spPr>
          <a:xfrm>
            <a:off x="573900" y="257350"/>
            <a:ext cx="170415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WHAT’S NEXT?</a:t>
            </a:r>
            <a:endParaRPr b="1" i="0" sz="8600" u="none" cap="none" strike="noStrik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24" name="Google Shape;224;g342c6501bba_0_51"/>
          <p:cNvSpPr txBox="1"/>
          <p:nvPr/>
        </p:nvSpPr>
        <p:spPr>
          <a:xfrm>
            <a:off x="8629650" y="2259550"/>
            <a:ext cx="8953500" cy="7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8600" marR="254958" rtl="0" algn="l">
              <a:lnSpc>
                <a:spcPct val="88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Manufacturing</a:t>
            </a:r>
            <a:endParaRPr b="1" i="0" sz="4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low-scale, high-fidelity prototypes manufactured in-house</a:t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Collection System Proof-of-Concept</a:t>
            </a:r>
            <a:endParaRPr b="1" i="0" sz="4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female reproductive system model produced using a silicon-based phantom tissue</a:t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254958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experimentation with patient sample collection at clinical collaborator site will begin in 2027</a:t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g342c6501bba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3851" y="971550"/>
            <a:ext cx="8953499" cy="895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42c6501bba_0_51" title="unnamed-Picsart-BackgroundRemover.png"/>
          <p:cNvPicPr preferRelativeResize="0"/>
          <p:nvPr/>
        </p:nvPicPr>
        <p:blipFill rotWithShape="1">
          <a:blip r:embed="rId6">
            <a:alphaModFix amt="41000"/>
          </a:blip>
          <a:srcRect b="0" l="0" r="0" t="0"/>
          <a:stretch/>
        </p:blipFill>
        <p:spPr>
          <a:xfrm>
            <a:off x="4381500" y="5673825"/>
            <a:ext cx="2942700" cy="29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42c6501bba_0_51" title="Screenshot 2025-04-05 at 11.55.39 AM.png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981587" y="8616525"/>
            <a:ext cx="6342624" cy="1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